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84" r:id="rId12"/>
    <p:sldId id="285" r:id="rId13"/>
    <p:sldId id="271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89" r:id="rId22"/>
    <p:sldId id="290" r:id="rId23"/>
    <p:sldId id="278" r:id="rId24"/>
    <p:sldId id="287" r:id="rId25"/>
    <p:sldId id="288" r:id="rId26"/>
    <p:sldId id="291" r:id="rId27"/>
    <p:sldId id="292" r:id="rId28"/>
    <p:sldId id="279" r:id="rId29"/>
    <p:sldId id="280" r:id="rId30"/>
    <p:sldId id="281" r:id="rId31"/>
    <p:sldId id="282" r:id="rId32"/>
    <p:sldId id="283" r:id="rId33"/>
    <p:sldId id="293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43"/>
    <p:restoredTop sz="95170"/>
  </p:normalViewPr>
  <p:slideViewPr>
    <p:cSldViewPr snapToGrid="0" snapToObjects="1">
      <p:cViewPr varScale="1">
        <p:scale>
          <a:sx n="91" d="100"/>
          <a:sy n="91" d="100"/>
        </p:scale>
        <p:origin x="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pavandijk/LEARNING/Ironhack/End_project/data_received_of_KN/data_25_wk_dum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# </a:t>
            </a:r>
            <a:r>
              <a:rPr lang="en-US" sz="1800" dirty="0" err="1"/>
              <a:t>picklocations</a:t>
            </a:r>
            <a:r>
              <a:rPr lang="en-US" sz="1800" dirty="0"/>
              <a:t> on a pallet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L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Sheet3!$F$3</c:f>
              <c:strCache>
                <c:ptCount val="1"/>
                <c:pt idx="0">
                  <c:v># pallets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Sheet3!$E$5:$E$78</c:f>
              <c:numCache>
                <c:formatCode>General</c:formatCode>
                <c:ptCount val="7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>
                  <c:v>32</c:v>
                </c:pt>
                <c:pt idx="31">
                  <c:v>33</c:v>
                </c:pt>
                <c:pt idx="32">
                  <c:v>34</c:v>
                </c:pt>
                <c:pt idx="33">
                  <c:v>35</c:v>
                </c:pt>
                <c:pt idx="34">
                  <c:v>36</c:v>
                </c:pt>
                <c:pt idx="35">
                  <c:v>37</c:v>
                </c:pt>
                <c:pt idx="36">
                  <c:v>38</c:v>
                </c:pt>
                <c:pt idx="37">
                  <c:v>39</c:v>
                </c:pt>
                <c:pt idx="38">
                  <c:v>40</c:v>
                </c:pt>
                <c:pt idx="39">
                  <c:v>41</c:v>
                </c:pt>
                <c:pt idx="40">
                  <c:v>42</c:v>
                </c:pt>
                <c:pt idx="41">
                  <c:v>43</c:v>
                </c:pt>
                <c:pt idx="42">
                  <c:v>44</c:v>
                </c:pt>
                <c:pt idx="43">
                  <c:v>45</c:v>
                </c:pt>
                <c:pt idx="44">
                  <c:v>46</c:v>
                </c:pt>
                <c:pt idx="45">
                  <c:v>47</c:v>
                </c:pt>
                <c:pt idx="46">
                  <c:v>48</c:v>
                </c:pt>
                <c:pt idx="47">
                  <c:v>49</c:v>
                </c:pt>
                <c:pt idx="48">
                  <c:v>50</c:v>
                </c:pt>
                <c:pt idx="49">
                  <c:v>51</c:v>
                </c:pt>
                <c:pt idx="50">
                  <c:v>52</c:v>
                </c:pt>
                <c:pt idx="51">
                  <c:v>53</c:v>
                </c:pt>
                <c:pt idx="52">
                  <c:v>54</c:v>
                </c:pt>
                <c:pt idx="53">
                  <c:v>55</c:v>
                </c:pt>
                <c:pt idx="54">
                  <c:v>56</c:v>
                </c:pt>
                <c:pt idx="55">
                  <c:v>57</c:v>
                </c:pt>
                <c:pt idx="56">
                  <c:v>58</c:v>
                </c:pt>
                <c:pt idx="57">
                  <c:v>59</c:v>
                </c:pt>
                <c:pt idx="58">
                  <c:v>60</c:v>
                </c:pt>
                <c:pt idx="59">
                  <c:v>61</c:v>
                </c:pt>
                <c:pt idx="60">
                  <c:v>62</c:v>
                </c:pt>
                <c:pt idx="61">
                  <c:v>63</c:v>
                </c:pt>
                <c:pt idx="62">
                  <c:v>64</c:v>
                </c:pt>
                <c:pt idx="63">
                  <c:v>65</c:v>
                </c:pt>
                <c:pt idx="64">
                  <c:v>66</c:v>
                </c:pt>
                <c:pt idx="65">
                  <c:v>67</c:v>
                </c:pt>
                <c:pt idx="66">
                  <c:v>69</c:v>
                </c:pt>
                <c:pt idx="67">
                  <c:v>70</c:v>
                </c:pt>
                <c:pt idx="68">
                  <c:v>72</c:v>
                </c:pt>
                <c:pt idx="69">
                  <c:v>73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</c:numCache>
            </c:numRef>
          </c:cat>
          <c:val>
            <c:numRef>
              <c:f>Sheet3!$F$5:$F$78</c:f>
              <c:numCache>
                <c:formatCode>General</c:formatCode>
                <c:ptCount val="74"/>
                <c:pt idx="0">
                  <c:v>4682</c:v>
                </c:pt>
                <c:pt idx="1">
                  <c:v>1958</c:v>
                </c:pt>
                <c:pt idx="2">
                  <c:v>1500</c:v>
                </c:pt>
                <c:pt idx="3">
                  <c:v>1194</c:v>
                </c:pt>
                <c:pt idx="4">
                  <c:v>944</c:v>
                </c:pt>
                <c:pt idx="5">
                  <c:v>784</c:v>
                </c:pt>
                <c:pt idx="6">
                  <c:v>659</c:v>
                </c:pt>
                <c:pt idx="7">
                  <c:v>602</c:v>
                </c:pt>
                <c:pt idx="8">
                  <c:v>488</c:v>
                </c:pt>
                <c:pt idx="9">
                  <c:v>446</c:v>
                </c:pt>
                <c:pt idx="10">
                  <c:v>377</c:v>
                </c:pt>
                <c:pt idx="11">
                  <c:v>366</c:v>
                </c:pt>
                <c:pt idx="12">
                  <c:v>350</c:v>
                </c:pt>
                <c:pt idx="13">
                  <c:v>321</c:v>
                </c:pt>
                <c:pt idx="14">
                  <c:v>314</c:v>
                </c:pt>
                <c:pt idx="15">
                  <c:v>305</c:v>
                </c:pt>
                <c:pt idx="16">
                  <c:v>308</c:v>
                </c:pt>
                <c:pt idx="17">
                  <c:v>254</c:v>
                </c:pt>
                <c:pt idx="18">
                  <c:v>266</c:v>
                </c:pt>
                <c:pt idx="19">
                  <c:v>277</c:v>
                </c:pt>
                <c:pt idx="20">
                  <c:v>272</c:v>
                </c:pt>
                <c:pt idx="21">
                  <c:v>268</c:v>
                </c:pt>
                <c:pt idx="22">
                  <c:v>237</c:v>
                </c:pt>
                <c:pt idx="23">
                  <c:v>209</c:v>
                </c:pt>
                <c:pt idx="24">
                  <c:v>181</c:v>
                </c:pt>
                <c:pt idx="25">
                  <c:v>190</c:v>
                </c:pt>
                <c:pt idx="26">
                  <c:v>197</c:v>
                </c:pt>
                <c:pt idx="27">
                  <c:v>167</c:v>
                </c:pt>
                <c:pt idx="28">
                  <c:v>158</c:v>
                </c:pt>
                <c:pt idx="29">
                  <c:v>147</c:v>
                </c:pt>
                <c:pt idx="30">
                  <c:v>146</c:v>
                </c:pt>
                <c:pt idx="31">
                  <c:v>154</c:v>
                </c:pt>
                <c:pt idx="32">
                  <c:v>146</c:v>
                </c:pt>
                <c:pt idx="33">
                  <c:v>137</c:v>
                </c:pt>
                <c:pt idx="34">
                  <c:v>117</c:v>
                </c:pt>
                <c:pt idx="35">
                  <c:v>119</c:v>
                </c:pt>
                <c:pt idx="36">
                  <c:v>105</c:v>
                </c:pt>
                <c:pt idx="37">
                  <c:v>114</c:v>
                </c:pt>
                <c:pt idx="38">
                  <c:v>86</c:v>
                </c:pt>
                <c:pt idx="39">
                  <c:v>81</c:v>
                </c:pt>
                <c:pt idx="40">
                  <c:v>85</c:v>
                </c:pt>
                <c:pt idx="41">
                  <c:v>72</c:v>
                </c:pt>
                <c:pt idx="42">
                  <c:v>66</c:v>
                </c:pt>
                <c:pt idx="43">
                  <c:v>66</c:v>
                </c:pt>
                <c:pt idx="44">
                  <c:v>55</c:v>
                </c:pt>
                <c:pt idx="45">
                  <c:v>64</c:v>
                </c:pt>
                <c:pt idx="46">
                  <c:v>56</c:v>
                </c:pt>
                <c:pt idx="47">
                  <c:v>51</c:v>
                </c:pt>
                <c:pt idx="48">
                  <c:v>51</c:v>
                </c:pt>
                <c:pt idx="49">
                  <c:v>32</c:v>
                </c:pt>
                <c:pt idx="50">
                  <c:v>32</c:v>
                </c:pt>
                <c:pt idx="51">
                  <c:v>23</c:v>
                </c:pt>
                <c:pt idx="52">
                  <c:v>21</c:v>
                </c:pt>
                <c:pt idx="53">
                  <c:v>24</c:v>
                </c:pt>
                <c:pt idx="54">
                  <c:v>11</c:v>
                </c:pt>
                <c:pt idx="55">
                  <c:v>17</c:v>
                </c:pt>
                <c:pt idx="56">
                  <c:v>11</c:v>
                </c:pt>
                <c:pt idx="57">
                  <c:v>15</c:v>
                </c:pt>
                <c:pt idx="58">
                  <c:v>8</c:v>
                </c:pt>
                <c:pt idx="59">
                  <c:v>6</c:v>
                </c:pt>
                <c:pt idx="60">
                  <c:v>11</c:v>
                </c:pt>
                <c:pt idx="61">
                  <c:v>5</c:v>
                </c:pt>
                <c:pt idx="62">
                  <c:v>8</c:v>
                </c:pt>
                <c:pt idx="63">
                  <c:v>2</c:v>
                </c:pt>
                <c:pt idx="64">
                  <c:v>2</c:v>
                </c:pt>
                <c:pt idx="65">
                  <c:v>1</c:v>
                </c:pt>
                <c:pt idx="66">
                  <c:v>2</c:v>
                </c:pt>
                <c:pt idx="67">
                  <c:v>3</c:v>
                </c:pt>
                <c:pt idx="68">
                  <c:v>1</c:v>
                </c:pt>
                <c:pt idx="69">
                  <c:v>3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9D-D542-940F-2B099565D5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89942607"/>
        <c:axId val="1985074592"/>
      </c:barChart>
      <c:catAx>
        <c:axId val="13899426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 dirty="0"/>
                  <a:t># </a:t>
                </a:r>
                <a:r>
                  <a:rPr lang="en-GB" sz="1400" dirty="0" err="1"/>
                  <a:t>picklocations</a:t>
                </a:r>
                <a:endParaRPr lang="en-GB" sz="14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L"/>
          </a:p>
        </c:txPr>
        <c:crossAx val="1985074592"/>
        <c:crosses val="autoZero"/>
        <c:auto val="1"/>
        <c:lblAlgn val="ctr"/>
        <c:lblOffset val="100"/>
        <c:noMultiLvlLbl val="0"/>
      </c:catAx>
      <c:valAx>
        <c:axId val="198507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400"/>
                  <a:t># pallets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L"/>
          </a:p>
        </c:txPr>
        <c:crossAx val="1389942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image1.tiff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2.tiff>
</file>

<file path=ppt/media/image23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80D199-80BB-C242-A437-9BE736BD175E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B3D89-DD4B-7844-A66F-D4AFFBEAF0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09381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8019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83681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8743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95697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6688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0430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91232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2236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76398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854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81139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060911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303848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13413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24405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84700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187499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9508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3477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66597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125251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29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33619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656193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89823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31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405052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32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626985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33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44115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65173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3937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1469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49690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19731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B3D89-DD4B-7844-A66F-D4AFFBEAF0F8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7551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8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10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0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68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44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459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482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375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461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39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81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18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tiff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Excel_Worksheet.xls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Excel_Worksheet2.xls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Excel_Worksheet3.xlsx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Excel_Worksheet4.xls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Excel_Worksheet5.xls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Excel_Worksheet6.xls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Excel_Worksheet7.xls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Excel_Worksheet8.xlsx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7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FE4CB-E818-BA40-9D6A-6156A9DA5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6277" y="2061838"/>
            <a:ext cx="6959446" cy="1662475"/>
          </a:xfrm>
        </p:spPr>
        <p:txBody>
          <a:bodyPr>
            <a:normAutofit fontScale="90000"/>
          </a:bodyPr>
          <a:lstStyle/>
          <a:p>
            <a:r>
              <a:rPr lang="en-GB" sz="5300" b="1" dirty="0">
                <a:solidFill>
                  <a:schemeClr val="tx1"/>
                </a:solidFill>
              </a:rPr>
              <a:t>O</a:t>
            </a:r>
            <a:r>
              <a:rPr lang="en-NL" sz="5300" b="1" dirty="0">
                <a:solidFill>
                  <a:schemeClr val="tx1"/>
                </a:solidFill>
              </a:rPr>
              <a:t>ptimizing</a:t>
            </a:r>
            <a:br>
              <a:rPr lang="en-NL" sz="5300" b="1" dirty="0">
                <a:solidFill>
                  <a:schemeClr val="tx1"/>
                </a:solidFill>
              </a:rPr>
            </a:br>
            <a:r>
              <a:rPr lang="en-NL" sz="5300" b="1" dirty="0">
                <a:solidFill>
                  <a:schemeClr val="tx1"/>
                </a:solidFill>
              </a:rPr>
              <a:t>Orderpicking</a:t>
            </a:r>
            <a:br>
              <a:rPr lang="en-NL" sz="5300" b="1" dirty="0">
                <a:solidFill>
                  <a:schemeClr val="tx1"/>
                </a:solidFill>
              </a:rPr>
            </a:br>
            <a:r>
              <a:rPr lang="en-NL" sz="5300" b="1" dirty="0">
                <a:solidFill>
                  <a:schemeClr val="tx1"/>
                </a:solidFill>
              </a:rPr>
              <a:t>Routes</a:t>
            </a:r>
            <a:br>
              <a:rPr lang="en-NL" sz="3700" dirty="0"/>
            </a:br>
            <a:endParaRPr lang="en-NL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EF786-2C1D-A841-BC40-BD815A304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8938" y="3783690"/>
            <a:ext cx="5414125" cy="1196717"/>
          </a:xfrm>
        </p:spPr>
        <p:txBody>
          <a:bodyPr>
            <a:normAutofit/>
          </a:bodyPr>
          <a:lstStyle/>
          <a:p>
            <a:r>
              <a:rPr lang="en-NL" sz="2000"/>
              <a:t>with </a:t>
            </a:r>
            <a:br>
              <a:rPr lang="en-NL" sz="2000"/>
            </a:br>
            <a:r>
              <a:rPr lang="en-GB" sz="2000"/>
              <a:t>M</a:t>
            </a:r>
            <a:r>
              <a:rPr lang="en-NL" sz="2000"/>
              <a:t>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873909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CD44C9A-6A50-4537-A1E7-87D7B3620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8745ACD8-6FF0-46E3-980E-E61E28B13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FADC39B1-FCB7-4565-BF2A-D730608182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3D3DDF6F-763F-470C-AAB6-363215195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558833EB-A5B1-4D6D-ACB2-3297D57A5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7F6F5837-1913-4B0C-BD06-CFD971125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402E0159-56BF-479A-9741-A64E6C5ED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28FA697-7CC3-4D3D-8131-EEBA85F38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F8C34E4-B729-423D-94EE-43CA5C344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672AAC09-176F-45AE-9E85-DF6ADCCB9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2F607FED-FC5D-43E5-ABB5-618059DBA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2E6F42CA-E2A4-4FFD-92E6-29D355635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75DAF80A-901E-474A-BB84-C01DEC4BC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39B2198-86D9-4539-A1AC-8391F5106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DDA2EF3-0771-40CD-BAAD-34CFD1FC3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EB925BC-D719-4B72-B4A6-F853FB9F9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2ED42450-AD2E-4619-A9D6-F1157B9E3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97EB1D6-A422-E94D-9226-1B95A6783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5150"/>
            <a:ext cx="5575300" cy="3683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3292F8-9A6A-0E4E-A337-0EA2BE8D891E}"/>
              </a:ext>
            </a:extLst>
          </p:cNvPr>
          <p:cNvSpPr txBox="1"/>
          <p:nvPr/>
        </p:nvSpPr>
        <p:spPr>
          <a:xfrm>
            <a:off x="1292393" y="145405"/>
            <a:ext cx="2581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/>
              <a:t>Return strategy: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B03664-1118-2840-A6BD-1871AD6B82B2}"/>
              </a:ext>
            </a:extLst>
          </p:cNvPr>
          <p:cNvSpPr/>
          <p:nvPr/>
        </p:nvSpPr>
        <p:spPr>
          <a:xfrm>
            <a:off x="5322771" y="376238"/>
            <a:ext cx="385010" cy="3841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6825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7EB1D6-A422-E94D-9226-1B95A6783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01" y="491315"/>
            <a:ext cx="3641826" cy="24057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EBECEF-1573-BF47-95F3-31BC963EC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777" y="1479550"/>
            <a:ext cx="5638800" cy="38989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1E219EF-F2AB-B747-B0FE-916B520630E7}"/>
              </a:ext>
            </a:extLst>
          </p:cNvPr>
          <p:cNvSpPr txBox="1"/>
          <p:nvPr/>
        </p:nvSpPr>
        <p:spPr>
          <a:xfrm>
            <a:off x="6759292" y="790975"/>
            <a:ext cx="289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/>
              <a:t>Midpoint strategy: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00816C-6CB9-3942-ABF4-813DF4FEE63C}"/>
              </a:ext>
            </a:extLst>
          </p:cNvPr>
          <p:cNvSpPr txBox="1"/>
          <p:nvPr/>
        </p:nvSpPr>
        <p:spPr>
          <a:xfrm>
            <a:off x="859257" y="121982"/>
            <a:ext cx="258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>
                    <a:lumMod val="65000"/>
                  </a:schemeClr>
                </a:solidFill>
              </a:rPr>
              <a:t>Return strategy: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077BC5-A143-224E-B369-0593F00AFB49}"/>
              </a:ext>
            </a:extLst>
          </p:cNvPr>
          <p:cNvSpPr/>
          <p:nvPr/>
        </p:nvSpPr>
        <p:spPr>
          <a:xfrm>
            <a:off x="3511065" y="299235"/>
            <a:ext cx="385010" cy="3841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0544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7EB1D6-A422-E94D-9226-1B95A6783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01" y="491315"/>
            <a:ext cx="3641826" cy="24057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EBECEF-1573-BF47-95F3-31BC963EC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1230" y="491314"/>
            <a:ext cx="3641826" cy="251810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1E219EF-F2AB-B747-B0FE-916B520630E7}"/>
              </a:ext>
            </a:extLst>
          </p:cNvPr>
          <p:cNvSpPr txBox="1"/>
          <p:nvPr/>
        </p:nvSpPr>
        <p:spPr>
          <a:xfrm>
            <a:off x="8953852" y="121982"/>
            <a:ext cx="2894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>
                    <a:lumMod val="65000"/>
                  </a:schemeClr>
                </a:solidFill>
              </a:rPr>
              <a:t>Midpoint strategy: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00816C-6CB9-3942-ABF4-813DF4FEE63C}"/>
              </a:ext>
            </a:extLst>
          </p:cNvPr>
          <p:cNvSpPr txBox="1"/>
          <p:nvPr/>
        </p:nvSpPr>
        <p:spPr>
          <a:xfrm>
            <a:off x="859257" y="121982"/>
            <a:ext cx="258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>
                    <a:lumMod val="65000"/>
                  </a:schemeClr>
                </a:solidFill>
              </a:rPr>
              <a:t>Return strategy: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077BC5-A143-224E-B369-0593F00AFB49}"/>
              </a:ext>
            </a:extLst>
          </p:cNvPr>
          <p:cNvSpPr/>
          <p:nvPr/>
        </p:nvSpPr>
        <p:spPr>
          <a:xfrm>
            <a:off x="3511065" y="299235"/>
            <a:ext cx="385010" cy="3841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0F2430-86C3-B54A-9E71-600EB796D2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4227" y="2788586"/>
            <a:ext cx="4813300" cy="3898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AA0B6F-3E68-E546-819D-1BB36AB6F5A9}"/>
              </a:ext>
            </a:extLst>
          </p:cNvPr>
          <p:cNvSpPr txBox="1"/>
          <p:nvPr/>
        </p:nvSpPr>
        <p:spPr>
          <a:xfrm>
            <a:off x="4795739" y="2225140"/>
            <a:ext cx="289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/>
              <a:t>S-shape strategy:</a:t>
            </a:r>
          </a:p>
        </p:txBody>
      </p:sp>
    </p:spTree>
    <p:extLst>
      <p:ext uri="{BB962C8B-B14F-4D97-AF65-F5344CB8AC3E}">
        <p14:creationId xmlns:p14="http://schemas.microsoft.com/office/powerpoint/2010/main" val="2673696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D9354-4296-2147-A5D7-8ECBC7846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Some numbers about my data: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25929-761E-404A-BF19-DFC6DA156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7827" y="534326"/>
            <a:ext cx="6272022" cy="2383586"/>
          </a:xfrm>
        </p:spPr>
        <p:txBody>
          <a:bodyPr>
            <a:normAutofit fontScale="85000" lnSpcReduction="20000"/>
          </a:bodyPr>
          <a:lstStyle/>
          <a:p>
            <a:r>
              <a:rPr lang="en-NL" dirty="0"/>
              <a:t>40.000 pallets outbound in first six months 2020 </a:t>
            </a:r>
            <a:br>
              <a:rPr lang="en-NL" dirty="0"/>
            </a:br>
            <a:r>
              <a:rPr lang="en-NL" sz="1200" dirty="0"/>
              <a:t>(actually low because of Corona)</a:t>
            </a:r>
          </a:p>
          <a:p>
            <a:r>
              <a:rPr lang="en-NL" dirty="0"/>
              <a:t>Over 750 different items</a:t>
            </a:r>
          </a:p>
          <a:p>
            <a:r>
              <a:rPr lang="en-NL" dirty="0"/>
              <a:t>Around half of the items are with expiracy date </a:t>
            </a:r>
          </a:p>
          <a:p>
            <a:r>
              <a:rPr lang="en-NL" dirty="0"/>
              <a:t>Around 1250 dynamic pick locations </a:t>
            </a:r>
          </a:p>
          <a:p>
            <a:r>
              <a:rPr lang="en-NL" dirty="0"/>
              <a:t>Operation runs 16 hours a day / 5 days a week</a:t>
            </a:r>
          </a:p>
          <a:p>
            <a:r>
              <a:rPr lang="en-NL" dirty="0"/>
              <a:t>Around 40 people in a shift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2FD8081-CFE8-D04A-87B4-7EA90F93B52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44068092"/>
              </p:ext>
            </p:extLst>
          </p:nvPr>
        </p:nvGraphicFramePr>
        <p:xfrm>
          <a:off x="4502991" y="3303178"/>
          <a:ext cx="7361695" cy="3246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51491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8">
            <a:extLst>
              <a:ext uri="{FF2B5EF4-FFF2-40B4-BE49-F238E27FC236}">
                <a16:creationId xmlns:a16="http://schemas.microsoft.com/office/drawing/2014/main" id="{E6C08EBB-2C97-4884-9312-EA0A6A62A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4188" y="0"/>
            <a:ext cx="3421063" cy="6843713"/>
          </a:xfrm>
          <a:custGeom>
            <a:avLst/>
            <a:gdLst/>
            <a:ahLst/>
            <a:cxnLst/>
            <a:rect l="0" t="0" r="r" b="b"/>
            <a:pathLst>
              <a:path w="720" h="1440">
                <a:moveTo>
                  <a:pt x="720" y="0"/>
                </a:moveTo>
                <a:cubicBezTo>
                  <a:pt x="316" y="282"/>
                  <a:pt x="0" y="1018"/>
                  <a:pt x="362" y="144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17406E40-244E-4DD6-94A4-E73960241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8488" y="0"/>
            <a:ext cx="2717800" cy="6843713"/>
          </a:xfrm>
          <a:custGeom>
            <a:avLst/>
            <a:gdLst/>
            <a:ahLst/>
            <a:cxnLst/>
            <a:rect l="0" t="0" r="r" b="b"/>
            <a:pathLst>
              <a:path w="572" h="1440">
                <a:moveTo>
                  <a:pt x="572" y="0"/>
                </a:moveTo>
                <a:cubicBezTo>
                  <a:pt x="213" y="320"/>
                  <a:pt x="0" y="979"/>
                  <a:pt x="164" y="1440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" name="Freeform 21">
            <a:extLst>
              <a:ext uri="{FF2B5EF4-FFF2-40B4-BE49-F238E27FC236}">
                <a16:creationId xmlns:a16="http://schemas.microsoft.com/office/drawing/2014/main" id="{9E621646-8902-4518-ADFE-798B8AF7F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61938" y="0"/>
            <a:ext cx="2944813" cy="6843713"/>
          </a:xfrm>
          <a:custGeom>
            <a:avLst/>
            <a:gdLst/>
            <a:ahLst/>
            <a:cxnLst/>
            <a:rect l="0" t="0" r="r" b="b"/>
            <a:pathLst>
              <a:path w="620" h="1440">
                <a:moveTo>
                  <a:pt x="620" y="0"/>
                </a:moveTo>
                <a:cubicBezTo>
                  <a:pt x="248" y="325"/>
                  <a:pt x="0" y="960"/>
                  <a:pt x="186" y="144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lg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BC03DD73-798C-403F-B9AC-BFF84A0B1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417513" y="0"/>
            <a:ext cx="2403475" cy="6843713"/>
          </a:xfrm>
          <a:custGeom>
            <a:avLst/>
            <a:gdLst/>
            <a:ahLst/>
            <a:cxnLst/>
            <a:rect l="0" t="0" r="r" b="b"/>
            <a:pathLst>
              <a:path w="506" h="1440">
                <a:moveTo>
                  <a:pt x="506" y="0"/>
                </a:moveTo>
                <a:cubicBezTo>
                  <a:pt x="109" y="356"/>
                  <a:pt x="0" y="943"/>
                  <a:pt x="171" y="144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" name="Freeform 23">
            <a:extLst>
              <a:ext uri="{FF2B5EF4-FFF2-40B4-BE49-F238E27FC236}">
                <a16:creationId xmlns:a16="http://schemas.microsoft.com/office/drawing/2014/main" id="{6756FE0C-DC81-49BD-AD76-1E223B686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4288" y="9525"/>
            <a:ext cx="1771650" cy="3198813"/>
          </a:xfrm>
          <a:custGeom>
            <a:avLst/>
            <a:gdLst/>
            <a:ahLst/>
            <a:cxnLst/>
            <a:rect l="0" t="0" r="r" b="b"/>
            <a:pathLst>
              <a:path w="373" h="673">
                <a:moveTo>
                  <a:pt x="373" y="0"/>
                </a:moveTo>
                <a:cubicBezTo>
                  <a:pt x="175" y="183"/>
                  <a:pt x="51" y="409"/>
                  <a:pt x="0" y="67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FEEAE74D-A8B8-4601-84C4-7F01DFF41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4288" y="0"/>
            <a:ext cx="1562100" cy="2228850"/>
          </a:xfrm>
          <a:custGeom>
            <a:avLst/>
            <a:gdLst/>
            <a:ahLst/>
            <a:cxnLst/>
            <a:rect l="0" t="0" r="r" b="b"/>
            <a:pathLst>
              <a:path w="329" h="469">
                <a:moveTo>
                  <a:pt x="329" y="0"/>
                </a:moveTo>
                <a:cubicBezTo>
                  <a:pt x="189" y="133"/>
                  <a:pt x="69" y="288"/>
                  <a:pt x="0" y="46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CFD751E0-7430-4ACA-A679-ECB74EA58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26725" y="9525"/>
            <a:ext cx="1539875" cy="555625"/>
          </a:xfrm>
          <a:custGeom>
            <a:avLst/>
            <a:gdLst/>
            <a:ahLst/>
            <a:cxnLst/>
            <a:rect l="0" t="0" r="r" b="b"/>
            <a:pathLst>
              <a:path w="324" h="117">
                <a:moveTo>
                  <a:pt x="324" y="117"/>
                </a:moveTo>
                <a:cubicBezTo>
                  <a:pt x="223" y="64"/>
                  <a:pt x="107" y="2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4337B0AD-9A1D-4899-8791-EDEB9B5A1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02988" y="9525"/>
            <a:ext cx="963613" cy="366713"/>
          </a:xfrm>
          <a:custGeom>
            <a:avLst/>
            <a:gdLst/>
            <a:ahLst/>
            <a:cxnLst/>
            <a:rect l="0" t="0" r="r" b="b"/>
            <a:pathLst>
              <a:path w="203" h="77">
                <a:moveTo>
                  <a:pt x="203" y="77"/>
                </a:moveTo>
                <a:cubicBezTo>
                  <a:pt x="138" y="46"/>
                  <a:pt x="68" y="21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" name="Freeform 12">
            <a:extLst>
              <a:ext uri="{FF2B5EF4-FFF2-40B4-BE49-F238E27FC236}">
                <a16:creationId xmlns:a16="http://schemas.microsoft.com/office/drawing/2014/main" id="{20EE4868-1730-433B-AA39-A91305A49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501438" y="9525"/>
            <a:ext cx="665163" cy="257175"/>
          </a:xfrm>
          <a:custGeom>
            <a:avLst/>
            <a:gdLst/>
            <a:ahLst/>
            <a:cxnLst/>
            <a:rect l="0" t="0" r="r" b="b"/>
            <a:pathLst>
              <a:path w="140" h="54">
                <a:moveTo>
                  <a:pt x="140" y="54"/>
                </a:moveTo>
                <a:cubicBezTo>
                  <a:pt x="95" y="34"/>
                  <a:pt x="48" y="16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89921AE2-097C-4DEE-A398-FCB910D60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3" y="6016625"/>
            <a:ext cx="214313" cy="827088"/>
          </a:xfrm>
          <a:custGeom>
            <a:avLst/>
            <a:gdLst/>
            <a:ahLst/>
            <a:cxnLst/>
            <a:rect l="0" t="0" r="r" b="b"/>
            <a:pathLst>
              <a:path w="45" h="174">
                <a:moveTo>
                  <a:pt x="0" y="0"/>
                </a:moveTo>
                <a:cubicBezTo>
                  <a:pt x="11" y="59"/>
                  <a:pt x="26" y="118"/>
                  <a:pt x="45" y="1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" name="Freeform 7">
            <a:extLst>
              <a:ext uri="{FF2B5EF4-FFF2-40B4-BE49-F238E27FC236}">
                <a16:creationId xmlns:a16="http://schemas.microsoft.com/office/drawing/2014/main" id="{A4098D72-B456-40CC-8C9F-D08B9DD25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47313" y="5013325"/>
            <a:ext cx="1919288" cy="1830388"/>
          </a:xfrm>
          <a:custGeom>
            <a:avLst/>
            <a:gdLst/>
            <a:ahLst/>
            <a:cxnLst/>
            <a:rect l="0" t="0" r="r" b="b"/>
            <a:pathLst>
              <a:path w="404" h="385">
                <a:moveTo>
                  <a:pt x="0" y="385"/>
                </a:moveTo>
                <a:cubicBezTo>
                  <a:pt x="146" y="272"/>
                  <a:pt x="285" y="142"/>
                  <a:pt x="404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" name="Freeform 10">
            <a:extLst>
              <a:ext uri="{FF2B5EF4-FFF2-40B4-BE49-F238E27FC236}">
                <a16:creationId xmlns:a16="http://schemas.microsoft.com/office/drawing/2014/main" id="{BCA1A530-E6F6-465D-BCD0-371D816C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94963" y="5275263"/>
            <a:ext cx="1666875" cy="1577975"/>
          </a:xfrm>
          <a:custGeom>
            <a:avLst/>
            <a:gdLst/>
            <a:ahLst/>
            <a:cxnLst/>
            <a:rect l="0" t="0" r="r" b="b"/>
            <a:pathLst>
              <a:path w="351" h="332">
                <a:moveTo>
                  <a:pt x="0" y="332"/>
                </a:moveTo>
                <a:cubicBezTo>
                  <a:pt x="125" y="232"/>
                  <a:pt x="245" y="121"/>
                  <a:pt x="351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" name="Freeform 13">
            <a:extLst>
              <a:ext uri="{FF2B5EF4-FFF2-40B4-BE49-F238E27FC236}">
                <a16:creationId xmlns:a16="http://schemas.microsoft.com/office/drawing/2014/main" id="{5AB5DD23-5ECB-4E0C-AC9B-C384785BA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41013" y="5408613"/>
            <a:ext cx="1525588" cy="1435100"/>
          </a:xfrm>
          <a:custGeom>
            <a:avLst/>
            <a:gdLst/>
            <a:ahLst/>
            <a:cxnLst/>
            <a:rect l="0" t="0" r="r" b="b"/>
            <a:pathLst>
              <a:path w="321" h="302">
                <a:moveTo>
                  <a:pt x="0" y="302"/>
                </a:moveTo>
                <a:cubicBezTo>
                  <a:pt x="114" y="210"/>
                  <a:pt x="223" y="109"/>
                  <a:pt x="321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" name="Freeform 15">
            <a:extLst>
              <a:ext uri="{FF2B5EF4-FFF2-40B4-BE49-F238E27FC236}">
                <a16:creationId xmlns:a16="http://schemas.microsoft.com/office/drawing/2014/main" id="{7DA4BF21-FA96-43DB-A077-173C5F433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02938" y="5518150"/>
            <a:ext cx="1363663" cy="1325563"/>
          </a:xfrm>
          <a:custGeom>
            <a:avLst/>
            <a:gdLst/>
            <a:ahLst/>
            <a:cxnLst/>
            <a:rect l="0" t="0" r="r" b="b"/>
            <a:pathLst>
              <a:path w="287" h="279">
                <a:moveTo>
                  <a:pt x="0" y="279"/>
                </a:moveTo>
                <a:cubicBezTo>
                  <a:pt x="101" y="193"/>
                  <a:pt x="198" y="100"/>
                  <a:pt x="287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076E35-8F0E-7745-B449-C473FCA1C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54" y="-22177"/>
            <a:ext cx="9749021" cy="6875416"/>
          </a:xfrm>
          <a:prstGeom prst="rect">
            <a:avLst/>
          </a:prstGeom>
        </p:spPr>
      </p:pic>
      <p:sp>
        <p:nvSpPr>
          <p:cNvPr id="35" name="Freeform 17">
            <a:extLst>
              <a:ext uri="{FF2B5EF4-FFF2-40B4-BE49-F238E27FC236}">
                <a16:creationId xmlns:a16="http://schemas.microsoft.com/office/drawing/2014/main" id="{BF956BA4-7CC2-4E13-9E1D-0854EF4C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79150" y="5694363"/>
            <a:ext cx="1187450" cy="1149350"/>
          </a:xfrm>
          <a:custGeom>
            <a:avLst/>
            <a:gdLst/>
            <a:ahLst/>
            <a:cxnLst/>
            <a:rect l="0" t="0" r="r" b="b"/>
            <a:pathLst>
              <a:path w="250" h="242">
                <a:moveTo>
                  <a:pt x="0" y="242"/>
                </a:moveTo>
                <a:cubicBezTo>
                  <a:pt x="88" y="166"/>
                  <a:pt x="172" y="85"/>
                  <a:pt x="25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" name="Freeform 19">
            <a:extLst>
              <a:ext uri="{FF2B5EF4-FFF2-40B4-BE49-F238E27FC236}">
                <a16:creationId xmlns:a16="http://schemas.microsoft.com/office/drawing/2014/main" id="{3262514D-691E-4344-8751-4E80F046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87125" y="6049963"/>
            <a:ext cx="879475" cy="793750"/>
          </a:xfrm>
          <a:custGeom>
            <a:avLst/>
            <a:gdLst/>
            <a:ahLst/>
            <a:cxnLst/>
            <a:rect l="0" t="0" r="r" b="b"/>
            <a:pathLst>
              <a:path w="185" h="167">
                <a:moveTo>
                  <a:pt x="0" y="167"/>
                </a:moveTo>
                <a:cubicBezTo>
                  <a:pt x="63" y="114"/>
                  <a:pt x="125" y="58"/>
                  <a:pt x="185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4242268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D498-AFFA-664D-BFBF-7C27813E6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Reinforcement Learning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1E9C04-3BDE-D143-B78B-F4B4C7CF66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164913" y="803275"/>
            <a:ext cx="6181762" cy="2382838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805489-83A0-C24B-900F-5EA040559C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2522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D498-AFFA-664D-BFBF-7C27813E6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2400" dirty="0"/>
              <a:t>Reinforcement Learning</a:t>
            </a:r>
            <a:br>
              <a:rPr lang="en-NL" dirty="0"/>
            </a:br>
            <a:r>
              <a:rPr lang="en-NL" dirty="0"/>
              <a:t>Q learning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1E9C04-3BDE-D143-B78B-F4B4C7CF66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164913" y="803275"/>
            <a:ext cx="6181762" cy="238283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544F64-CFD0-4342-B58D-7558C99A31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459986" y="3671888"/>
            <a:ext cx="3588441" cy="238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45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D498-AFFA-664D-BFBF-7C27813E6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sz="2400" dirty="0"/>
              <a:t>Reinforcement Learning</a:t>
            </a:r>
            <a:br>
              <a:rPr lang="en-NL" dirty="0"/>
            </a:br>
            <a:r>
              <a:rPr lang="en-NL" dirty="0"/>
              <a:t>Q learning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B0C4439-DE03-ED45-8B8C-9EDDFF3C08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6030855" y="803275"/>
            <a:ext cx="4449878" cy="2382838"/>
          </a:xfrm>
          <a:prstGeom prst="rect">
            <a:avLst/>
          </a:prstGeom>
        </p:spPr>
      </p:pic>
      <p:pic>
        <p:nvPicPr>
          <p:cNvPr id="16" name="Q_table_video.mp4" descr="Q_table_video.mp4">
            <a:hlinkClick r:id="" action="ppaction://media"/>
            <a:extLst>
              <a:ext uri="{FF2B5EF4-FFF2-40B4-BE49-F238E27FC236}">
                <a16:creationId xmlns:a16="http://schemas.microsoft.com/office/drawing/2014/main" id="{D11098A9-4677-6F45-9F89-DA21BB493D49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62688" y="3671888"/>
            <a:ext cx="3983037" cy="2384425"/>
          </a:xfrm>
        </p:spPr>
      </p:pic>
    </p:spTree>
    <p:extLst>
      <p:ext uri="{BB962C8B-B14F-4D97-AF65-F5344CB8AC3E}">
        <p14:creationId xmlns:p14="http://schemas.microsoft.com/office/powerpoint/2010/main" val="180161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9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284D-7C94-4E44-8976-DEC96E0CF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NL" dirty="0"/>
              <a:t>y setup: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AD4EB7B-1AAA-8145-9297-AD64BC527A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6041681"/>
              </p:ext>
            </p:extLst>
          </p:nvPr>
        </p:nvGraphicFramePr>
        <p:xfrm>
          <a:off x="5007997" y="853511"/>
          <a:ext cx="645015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7997" y="853511"/>
                        <a:ext cx="645015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6867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D01BD7E-A026-0A4E-972A-B18330CDC42F}"/>
              </a:ext>
            </a:extLst>
          </p:cNvPr>
          <p:cNvSpPr txBox="1"/>
          <p:nvPr/>
        </p:nvSpPr>
        <p:spPr>
          <a:xfrm>
            <a:off x="3169504" y="408020"/>
            <a:ext cx="3895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/>
              <a:t>Order </a:t>
            </a:r>
            <a:r>
              <a:rPr lang="nl-NL" sz="2800" dirty="0" err="1"/>
              <a:t>picking</a:t>
            </a:r>
            <a:r>
              <a:rPr lang="nl-NL" sz="2800" dirty="0"/>
              <a:t> routing:</a:t>
            </a:r>
            <a:endParaRPr lang="en-NL" sz="2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6956127F-C718-9041-8AE4-94D988506D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314703"/>
              </p:ext>
            </p:extLst>
          </p:nvPr>
        </p:nvGraphicFramePr>
        <p:xfrm>
          <a:off x="1206405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6405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6780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most people think: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433F6-FBDC-F14B-A7F2-FF85FF545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029" y="277583"/>
            <a:ext cx="5421112" cy="304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38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11EE60A-076C-4744-88A4-9BADE9869A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753822"/>
              </p:ext>
            </p:extLst>
          </p:nvPr>
        </p:nvGraphicFramePr>
        <p:xfrm>
          <a:off x="1196779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6779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3F0CF61-A928-0C4E-8FB3-A3F8DB61C3DF}"/>
              </a:ext>
            </a:extLst>
          </p:cNvPr>
          <p:cNvSpPr txBox="1"/>
          <p:nvPr/>
        </p:nvSpPr>
        <p:spPr>
          <a:xfrm>
            <a:off x="3169504" y="408020"/>
            <a:ext cx="7364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</a:t>
            </a:r>
            <a:r>
              <a:rPr lang="en-NL" sz="2800" dirty="0"/>
              <a:t>urrent way of working (S-shape) </a:t>
            </a:r>
            <a:r>
              <a:rPr lang="nl-NL" sz="2000" dirty="0"/>
              <a:t>(3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C425082-032D-A44F-81FB-F9B8BF8510F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31F9F9F-B162-6844-A804-99A5B1B1E3F4}"/>
              </a:ext>
            </a:extLst>
          </p:cNvPr>
          <p:cNvSpPr/>
          <p:nvPr/>
        </p:nvSpPr>
        <p:spPr>
          <a:xfrm rot="16200000">
            <a:off x="5353175" y="3841402"/>
            <a:ext cx="32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0408CC9-34B7-424E-BCF4-580972E7B56F}"/>
              </a:ext>
            </a:extLst>
          </p:cNvPr>
          <p:cNvSpPr/>
          <p:nvPr/>
        </p:nvSpPr>
        <p:spPr>
          <a:xfrm rot="5400000">
            <a:off x="5474936" y="4126651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6272F3F-891E-984E-AE53-D0D1DFB92CD1}"/>
              </a:ext>
            </a:extLst>
          </p:cNvPr>
          <p:cNvSpPr/>
          <p:nvPr/>
        </p:nvSpPr>
        <p:spPr>
          <a:xfrm rot="5400000">
            <a:off x="3232584" y="2316371"/>
            <a:ext cx="140230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DBE0AE9-5E5E-214D-A1F9-331A49F4DAA8}"/>
              </a:ext>
            </a:extLst>
          </p:cNvPr>
          <p:cNvSpPr/>
          <p:nvPr/>
        </p:nvSpPr>
        <p:spPr>
          <a:xfrm>
            <a:off x="2744843" y="1424532"/>
            <a:ext cx="126889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5609AC2-70DD-0B4F-AAC3-058D0B763AC0}"/>
              </a:ext>
            </a:extLst>
          </p:cNvPr>
          <p:cNvSpPr/>
          <p:nvPr/>
        </p:nvSpPr>
        <p:spPr>
          <a:xfrm>
            <a:off x="4148180" y="5558590"/>
            <a:ext cx="27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ED6E6-0015-E748-B139-A7E9C25FFDB4}"/>
              </a:ext>
            </a:extLst>
          </p:cNvPr>
          <p:cNvSpPr txBox="1"/>
          <p:nvPr/>
        </p:nvSpPr>
        <p:spPr>
          <a:xfrm>
            <a:off x="8491090" y="2967335"/>
            <a:ext cx="3089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</a:t>
            </a:r>
            <a:r>
              <a:rPr lang="en-NL" i="1" dirty="0"/>
              <a:t>42 steps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B2B336BB-BEEF-9548-9323-6796E003D57C}"/>
              </a:ext>
            </a:extLst>
          </p:cNvPr>
          <p:cNvSpPr/>
          <p:nvPr/>
        </p:nvSpPr>
        <p:spPr>
          <a:xfrm rot="16200000">
            <a:off x="1394844" y="2931125"/>
            <a:ext cx="27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5C1B4792-49C6-F14B-B99E-6A5E390655B4}"/>
              </a:ext>
            </a:extLst>
          </p:cNvPr>
          <p:cNvSpPr/>
          <p:nvPr/>
        </p:nvSpPr>
        <p:spPr>
          <a:xfrm rot="5400000">
            <a:off x="2689037" y="4313894"/>
            <a:ext cx="248939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833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11EE60A-076C-4744-88A4-9BADE9869A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96779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4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11EE60A-076C-4744-88A4-9BADE9869A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6779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3F0CF61-A928-0C4E-8FB3-A3F8DB61C3DF}"/>
              </a:ext>
            </a:extLst>
          </p:cNvPr>
          <p:cNvSpPr txBox="1"/>
          <p:nvPr/>
        </p:nvSpPr>
        <p:spPr>
          <a:xfrm>
            <a:off x="3236884" y="143979"/>
            <a:ext cx="7364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</a:t>
            </a:r>
            <a:r>
              <a:rPr lang="en-NL" sz="2800" dirty="0"/>
              <a:t>urrent way of working (S-shape) </a:t>
            </a:r>
            <a:r>
              <a:rPr lang="nl-NL" sz="2000" dirty="0"/>
              <a:t>(3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  <a:p>
            <a:pPr algn="ctr"/>
            <a:r>
              <a:rPr lang="en-NL" sz="2000" dirty="0"/>
              <a:t>Experienced picker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C425082-032D-A44F-81FB-F9B8BF8510F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31F9F9F-B162-6844-A804-99A5B1B1E3F4}"/>
              </a:ext>
            </a:extLst>
          </p:cNvPr>
          <p:cNvSpPr/>
          <p:nvPr/>
        </p:nvSpPr>
        <p:spPr>
          <a:xfrm rot="16200000">
            <a:off x="6203771" y="2931124"/>
            <a:ext cx="14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0408CC9-34B7-424E-BCF4-580972E7B56F}"/>
              </a:ext>
            </a:extLst>
          </p:cNvPr>
          <p:cNvSpPr/>
          <p:nvPr/>
        </p:nvSpPr>
        <p:spPr>
          <a:xfrm rot="5400000">
            <a:off x="5474936" y="4126651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6272F3F-891E-984E-AE53-D0D1DFB92CD1}"/>
              </a:ext>
            </a:extLst>
          </p:cNvPr>
          <p:cNvSpPr/>
          <p:nvPr/>
        </p:nvSpPr>
        <p:spPr>
          <a:xfrm rot="5400000">
            <a:off x="3232584" y="2316371"/>
            <a:ext cx="140230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DBE0AE9-5E5E-214D-A1F9-331A49F4DAA8}"/>
              </a:ext>
            </a:extLst>
          </p:cNvPr>
          <p:cNvSpPr/>
          <p:nvPr/>
        </p:nvSpPr>
        <p:spPr>
          <a:xfrm>
            <a:off x="2744843" y="1424532"/>
            <a:ext cx="126889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5609AC2-70DD-0B4F-AAC3-058D0B763AC0}"/>
              </a:ext>
            </a:extLst>
          </p:cNvPr>
          <p:cNvSpPr/>
          <p:nvPr/>
        </p:nvSpPr>
        <p:spPr>
          <a:xfrm>
            <a:off x="4103454" y="3576418"/>
            <a:ext cx="27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ED6E6-0015-E748-B139-A7E9C25FFDB4}"/>
              </a:ext>
            </a:extLst>
          </p:cNvPr>
          <p:cNvSpPr txBox="1"/>
          <p:nvPr/>
        </p:nvSpPr>
        <p:spPr>
          <a:xfrm>
            <a:off x="8491090" y="2967335"/>
            <a:ext cx="3089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</a:t>
            </a:r>
            <a:r>
              <a:rPr lang="en-NL" i="1" dirty="0"/>
              <a:t>32 steps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B2B336BB-BEEF-9548-9323-6796E003D57C}"/>
              </a:ext>
            </a:extLst>
          </p:cNvPr>
          <p:cNvSpPr/>
          <p:nvPr/>
        </p:nvSpPr>
        <p:spPr>
          <a:xfrm rot="16200000">
            <a:off x="1394844" y="2931125"/>
            <a:ext cx="27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5C1B4792-49C6-F14B-B99E-6A5E390655B4}"/>
              </a:ext>
            </a:extLst>
          </p:cNvPr>
          <p:cNvSpPr/>
          <p:nvPr/>
        </p:nvSpPr>
        <p:spPr>
          <a:xfrm rot="5400000">
            <a:off x="3753735" y="3396418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13014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D44E4-249C-9643-BAF3-D3991E558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NL" dirty="0"/>
              <a:t>mall 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733A7-31A6-904E-B96B-DD319FC02F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via PY file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641351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358953B5-CEEC-D64B-958C-EDE30FEE55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34758"/>
              </p:ext>
            </p:extLst>
          </p:nvPr>
        </p:nvGraphicFramePr>
        <p:xfrm>
          <a:off x="1196779" y="1304960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11EE60A-076C-4744-88A4-9BADE9869A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6779" y="1304960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3F0CF61-A928-0C4E-8FB3-A3F8DB61C3DF}"/>
              </a:ext>
            </a:extLst>
          </p:cNvPr>
          <p:cNvSpPr txBox="1"/>
          <p:nvPr/>
        </p:nvSpPr>
        <p:spPr>
          <a:xfrm>
            <a:off x="3169504" y="408020"/>
            <a:ext cx="5421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/>
              <a:t>Route </a:t>
            </a:r>
            <a:r>
              <a:rPr lang="nl-NL" sz="2800" dirty="0" err="1"/>
              <a:t>with</a:t>
            </a:r>
            <a:r>
              <a:rPr lang="nl-NL" sz="2800" dirty="0"/>
              <a:t> Q </a:t>
            </a:r>
            <a:r>
              <a:rPr lang="nl-NL" sz="2800" dirty="0" err="1"/>
              <a:t>learning</a:t>
            </a:r>
            <a:r>
              <a:rPr lang="nl-NL" sz="2800" dirty="0"/>
              <a:t> </a:t>
            </a:r>
            <a:r>
              <a:rPr lang="nl-NL" sz="2000" dirty="0"/>
              <a:t>(3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C425082-032D-A44F-81FB-F9B8BF8510FC}"/>
              </a:ext>
            </a:extLst>
          </p:cNvPr>
          <p:cNvSpPr/>
          <p:nvPr/>
        </p:nvSpPr>
        <p:spPr>
          <a:xfrm rot="16200000">
            <a:off x="2131838" y="3945666"/>
            <a:ext cx="792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31F9F9F-B162-6844-A804-99A5B1B1E3F4}"/>
              </a:ext>
            </a:extLst>
          </p:cNvPr>
          <p:cNvSpPr/>
          <p:nvPr/>
        </p:nvSpPr>
        <p:spPr>
          <a:xfrm rot="16200000">
            <a:off x="3639096" y="3321536"/>
            <a:ext cx="35778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0408CC9-34B7-424E-BCF4-580972E7B56F}"/>
              </a:ext>
            </a:extLst>
          </p:cNvPr>
          <p:cNvSpPr/>
          <p:nvPr/>
        </p:nvSpPr>
        <p:spPr>
          <a:xfrm rot="5400000">
            <a:off x="5517548" y="4106709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6272F3F-891E-984E-AE53-D0D1DFB92CD1}"/>
              </a:ext>
            </a:extLst>
          </p:cNvPr>
          <p:cNvSpPr/>
          <p:nvPr/>
        </p:nvSpPr>
        <p:spPr>
          <a:xfrm rot="5400000">
            <a:off x="4760713" y="3308684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5609AC2-70DD-0B4F-AAC3-058D0B763AC0}"/>
              </a:ext>
            </a:extLst>
          </p:cNvPr>
          <p:cNvSpPr/>
          <p:nvPr/>
        </p:nvSpPr>
        <p:spPr>
          <a:xfrm>
            <a:off x="4031601" y="3042085"/>
            <a:ext cx="7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3ED6E6-0015-E748-B139-A7E9C25FFDB4}"/>
              </a:ext>
            </a:extLst>
          </p:cNvPr>
          <p:cNvSpPr txBox="1"/>
          <p:nvPr/>
        </p:nvSpPr>
        <p:spPr>
          <a:xfrm>
            <a:off x="8601467" y="4260377"/>
            <a:ext cx="30897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</a:t>
            </a:r>
            <a:r>
              <a:rPr lang="en-NL" i="1" dirty="0"/>
              <a:t>24 steps</a:t>
            </a:r>
          </a:p>
          <a:p>
            <a:endParaRPr lang="en-NL" dirty="0"/>
          </a:p>
          <a:p>
            <a:r>
              <a:rPr lang="en-NL" dirty="0"/>
              <a:t>42% less</a:t>
            </a:r>
          </a:p>
          <a:p>
            <a:endParaRPr lang="en-NL" dirty="0"/>
          </a:p>
          <a:p>
            <a:r>
              <a:rPr lang="en-NL" dirty="0"/>
              <a:t>25% less</a:t>
            </a:r>
          </a:p>
          <a:p>
            <a:r>
              <a:rPr lang="en-NL" sz="1400" dirty="0"/>
              <a:t>(compared to experienced picker)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0AFD0-BA04-D344-ACD9-625A9DBEF5E3}"/>
              </a:ext>
            </a:extLst>
          </p:cNvPr>
          <p:cNvSpPr/>
          <p:nvPr/>
        </p:nvSpPr>
        <p:spPr>
          <a:xfrm>
            <a:off x="8035448" y="1857145"/>
            <a:ext cx="3919589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OUTPUT Reinforcement model:</a:t>
            </a:r>
          </a:p>
          <a:p>
            <a:endParaRPr lang="en-GB" dirty="0"/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The shortest route is: </a:t>
            </a:r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['Depot',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'A.10.1', 'A.10.2', 'A.10.3', 'A.10.4',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'B.13.1', 'B.12.1',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'C.12.1', 'C.12.2', 'C.12.3', 'C.12.2', 'C.12.1',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'C.10.4', 'C.10.3', 'C.10.2', 'C.10.1',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'Depot’]</a:t>
            </a:r>
          </a:p>
          <a:p>
            <a:endParaRPr lang="en-GB" sz="14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</a:rPr>
              <a:t>Processing time: 25 sec</a:t>
            </a:r>
            <a:endParaRPr lang="en-NL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1B18CE62-ED2D-A146-A42F-68EF1E24F9E3}"/>
              </a:ext>
            </a:extLst>
          </p:cNvPr>
          <p:cNvSpPr/>
          <p:nvPr/>
        </p:nvSpPr>
        <p:spPr>
          <a:xfrm>
            <a:off x="2597949" y="3500426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4C94887C-9D15-DC4C-ABE1-647175B8CC07}"/>
              </a:ext>
            </a:extLst>
          </p:cNvPr>
          <p:cNvSpPr/>
          <p:nvPr/>
        </p:nvSpPr>
        <p:spPr>
          <a:xfrm rot="16200000">
            <a:off x="6288674" y="2846708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72CA63E-F479-244A-83C6-EE593DA7E1A7}"/>
              </a:ext>
            </a:extLst>
          </p:cNvPr>
          <p:cNvSpPr/>
          <p:nvPr/>
        </p:nvSpPr>
        <p:spPr>
          <a:xfrm rot="16200000">
            <a:off x="1729924" y="5198132"/>
            <a:ext cx="155065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230C298-A442-B245-B7D9-3A679FB23287}"/>
              </a:ext>
            </a:extLst>
          </p:cNvPr>
          <p:cNvSpPr/>
          <p:nvPr/>
        </p:nvSpPr>
        <p:spPr>
          <a:xfrm>
            <a:off x="5080751" y="3500426"/>
            <a:ext cx="16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75173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D01BD7E-A026-0A4E-972A-B18330CDC42F}"/>
              </a:ext>
            </a:extLst>
          </p:cNvPr>
          <p:cNvSpPr txBox="1"/>
          <p:nvPr/>
        </p:nvSpPr>
        <p:spPr>
          <a:xfrm>
            <a:off x="3169504" y="408020"/>
            <a:ext cx="7364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</a:t>
            </a:r>
            <a:r>
              <a:rPr lang="en-NL" sz="2800" dirty="0"/>
              <a:t>urrent way of working (S-shape) </a:t>
            </a:r>
            <a:r>
              <a:rPr lang="nl-NL" sz="2000" dirty="0"/>
              <a:t>(4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F251319-6527-A14C-AEB4-FF7737760D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709016"/>
              </p:ext>
            </p:extLst>
          </p:nvPr>
        </p:nvGraphicFramePr>
        <p:xfrm>
          <a:off x="1206838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6838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ight Arrow 6">
            <a:extLst>
              <a:ext uri="{FF2B5EF4-FFF2-40B4-BE49-F238E27FC236}">
                <a16:creationId xmlns:a16="http://schemas.microsoft.com/office/drawing/2014/main" id="{C8E5A7C2-AB51-8240-AB1C-3573C5F8B78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337B2C4-BB26-D240-A7A3-F2D3ECFE95A7}"/>
              </a:ext>
            </a:extLst>
          </p:cNvPr>
          <p:cNvSpPr/>
          <p:nvPr/>
        </p:nvSpPr>
        <p:spPr>
          <a:xfrm rot="5400000">
            <a:off x="5510054" y="4154092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0595C12-FD16-CC44-BF6C-27B9382F50B1}"/>
              </a:ext>
            </a:extLst>
          </p:cNvPr>
          <p:cNvSpPr/>
          <p:nvPr/>
        </p:nvSpPr>
        <p:spPr>
          <a:xfrm rot="5400000">
            <a:off x="3232584" y="2316371"/>
            <a:ext cx="140230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5CDE0CC-04F0-2346-8921-84872CC8A59E}"/>
              </a:ext>
            </a:extLst>
          </p:cNvPr>
          <p:cNvSpPr/>
          <p:nvPr/>
        </p:nvSpPr>
        <p:spPr>
          <a:xfrm>
            <a:off x="2744843" y="1424532"/>
            <a:ext cx="126889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C738A7-2996-7945-A70E-F8175272A574}"/>
              </a:ext>
            </a:extLst>
          </p:cNvPr>
          <p:cNvSpPr txBox="1"/>
          <p:nvPr/>
        </p:nvSpPr>
        <p:spPr>
          <a:xfrm>
            <a:off x="8491090" y="2967335"/>
            <a:ext cx="3089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32 steps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36BC2C62-2C7D-3744-B2AE-FBC399A6CAEA}"/>
              </a:ext>
            </a:extLst>
          </p:cNvPr>
          <p:cNvSpPr/>
          <p:nvPr/>
        </p:nvSpPr>
        <p:spPr>
          <a:xfrm rot="16200000">
            <a:off x="1808844" y="3345126"/>
            <a:ext cx="1872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EBE754B-C547-E64D-AB43-81E876265603}"/>
              </a:ext>
            </a:extLst>
          </p:cNvPr>
          <p:cNvSpPr/>
          <p:nvPr/>
        </p:nvSpPr>
        <p:spPr>
          <a:xfrm rot="16200000">
            <a:off x="2474845" y="1885219"/>
            <a:ext cx="5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D31195BF-9756-7249-AF45-CDBF006ACD3F}"/>
              </a:ext>
            </a:extLst>
          </p:cNvPr>
          <p:cNvSpPr/>
          <p:nvPr/>
        </p:nvSpPr>
        <p:spPr>
          <a:xfrm rot="16200000">
            <a:off x="6203771" y="2931124"/>
            <a:ext cx="14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E94AA4E8-DC3A-494C-B4B8-A03913D95997}"/>
              </a:ext>
            </a:extLst>
          </p:cNvPr>
          <p:cNvSpPr/>
          <p:nvPr/>
        </p:nvSpPr>
        <p:spPr>
          <a:xfrm>
            <a:off x="4103454" y="3576418"/>
            <a:ext cx="27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F533F450-BE83-3E4C-B061-9FBC5930DC64}"/>
              </a:ext>
            </a:extLst>
          </p:cNvPr>
          <p:cNvSpPr/>
          <p:nvPr/>
        </p:nvSpPr>
        <p:spPr>
          <a:xfrm rot="5400000">
            <a:off x="3753735" y="3396418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9790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F251319-6527-A14C-AEB4-FF7737760D1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6838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F251319-6527-A14C-AEB4-FF7737760D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6838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ight Arrow 6">
            <a:extLst>
              <a:ext uri="{FF2B5EF4-FFF2-40B4-BE49-F238E27FC236}">
                <a16:creationId xmlns:a16="http://schemas.microsoft.com/office/drawing/2014/main" id="{C8E5A7C2-AB51-8240-AB1C-3573C5F8B78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337B2C4-BB26-D240-A7A3-F2D3ECFE95A7}"/>
              </a:ext>
            </a:extLst>
          </p:cNvPr>
          <p:cNvSpPr/>
          <p:nvPr/>
        </p:nvSpPr>
        <p:spPr>
          <a:xfrm rot="5400000">
            <a:off x="5384591" y="4160281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5CDE0CC-04F0-2346-8921-84872CC8A59E}"/>
              </a:ext>
            </a:extLst>
          </p:cNvPr>
          <p:cNvSpPr/>
          <p:nvPr/>
        </p:nvSpPr>
        <p:spPr>
          <a:xfrm>
            <a:off x="2805835" y="1424267"/>
            <a:ext cx="43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36BC2C62-2C7D-3744-B2AE-FBC399A6CAEA}"/>
              </a:ext>
            </a:extLst>
          </p:cNvPr>
          <p:cNvSpPr/>
          <p:nvPr/>
        </p:nvSpPr>
        <p:spPr>
          <a:xfrm rot="16200000">
            <a:off x="2384844" y="3921126"/>
            <a:ext cx="7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EBE754B-C547-E64D-AB43-81E876265603}"/>
              </a:ext>
            </a:extLst>
          </p:cNvPr>
          <p:cNvSpPr/>
          <p:nvPr/>
        </p:nvSpPr>
        <p:spPr>
          <a:xfrm rot="16200000">
            <a:off x="2474845" y="1885219"/>
            <a:ext cx="5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C89BDE-74B6-B447-AE72-87CC48BA5805}"/>
              </a:ext>
            </a:extLst>
          </p:cNvPr>
          <p:cNvSpPr txBox="1"/>
          <p:nvPr/>
        </p:nvSpPr>
        <p:spPr>
          <a:xfrm>
            <a:off x="3169504" y="408020"/>
            <a:ext cx="5421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/>
              <a:t>Route </a:t>
            </a:r>
            <a:r>
              <a:rPr lang="nl-NL" sz="2800" dirty="0" err="1"/>
              <a:t>with</a:t>
            </a:r>
            <a:r>
              <a:rPr lang="nl-NL" sz="2800" dirty="0"/>
              <a:t> Q </a:t>
            </a:r>
            <a:r>
              <a:rPr lang="nl-NL" sz="2800" dirty="0" err="1"/>
              <a:t>learning</a:t>
            </a:r>
            <a:r>
              <a:rPr lang="nl-NL" sz="2800" dirty="0"/>
              <a:t> </a:t>
            </a:r>
            <a:r>
              <a:rPr lang="nl-NL" sz="2000" dirty="0"/>
              <a:t>(4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EE25D5-7137-A849-818A-410E83825CA7}"/>
              </a:ext>
            </a:extLst>
          </p:cNvPr>
          <p:cNvSpPr txBox="1"/>
          <p:nvPr/>
        </p:nvSpPr>
        <p:spPr>
          <a:xfrm>
            <a:off x="8601467" y="4260377"/>
            <a:ext cx="30897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30 steps</a:t>
            </a:r>
          </a:p>
          <a:p>
            <a:endParaRPr lang="en-NL" dirty="0"/>
          </a:p>
          <a:p>
            <a:r>
              <a:rPr lang="en-NL" dirty="0"/>
              <a:t>6% less!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7A6B21B-FE6F-3C41-A8E7-8FDE31482697}"/>
              </a:ext>
            </a:extLst>
          </p:cNvPr>
          <p:cNvSpPr/>
          <p:nvPr/>
        </p:nvSpPr>
        <p:spPr>
          <a:xfrm>
            <a:off x="7998077" y="1456119"/>
            <a:ext cx="391958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OUTPUT Reinforcement model:</a:t>
            </a:r>
          </a:p>
          <a:p>
            <a:endParaRPr lang="en-GB" dirty="0"/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The shortest route is: </a:t>
            </a:r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['Depot',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'A.10.1', 'A.10.2', 'A.10.3', 'A.10.4',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'B.13.1',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'A.12.1', 'A.12.2', 'A.12.3', 'A.12.4',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A.e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B.f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B.e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C.f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C.e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'C.12.4', 'C.12.3', 'C.12.2', 'C.12.1',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'C.10.4', 'C.10.3', 'C.10.2', 'C.10.1',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'Depot’]</a:t>
            </a:r>
          </a:p>
          <a:p>
            <a:endParaRPr lang="en-GB" sz="14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</a:rPr>
              <a:t>Processing time: 2 min 7 sec</a:t>
            </a:r>
            <a:endParaRPr lang="en-NL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3ADD8658-3A34-0841-9DA4-F8B8FD1187D3}"/>
              </a:ext>
            </a:extLst>
          </p:cNvPr>
          <p:cNvSpPr/>
          <p:nvPr/>
        </p:nvSpPr>
        <p:spPr>
          <a:xfrm rot="5400000">
            <a:off x="6826825" y="1851310"/>
            <a:ext cx="7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E29E3EA4-E856-644F-A465-FA83DA7DA880}"/>
              </a:ext>
            </a:extLst>
          </p:cNvPr>
          <p:cNvSpPr/>
          <p:nvPr/>
        </p:nvSpPr>
        <p:spPr>
          <a:xfrm rot="16200000">
            <a:off x="2204845" y="2810877"/>
            <a:ext cx="1080000" cy="240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4C1901EF-D9B4-3343-BA54-2D0636F3BCB9}"/>
              </a:ext>
            </a:extLst>
          </p:cNvPr>
          <p:cNvSpPr/>
          <p:nvPr/>
        </p:nvSpPr>
        <p:spPr>
          <a:xfrm rot="16200000">
            <a:off x="3956667" y="3350876"/>
            <a:ext cx="35778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B2E5C362-F8DD-904B-9ED6-DA43E1560E3C}"/>
              </a:ext>
            </a:extLst>
          </p:cNvPr>
          <p:cNvSpPr/>
          <p:nvPr/>
        </p:nvSpPr>
        <p:spPr>
          <a:xfrm>
            <a:off x="2885687" y="3561125"/>
            <a:ext cx="1007999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2D9F0C08-4DCA-BA48-AF22-B55C4883F5C2}"/>
              </a:ext>
            </a:extLst>
          </p:cNvPr>
          <p:cNvSpPr/>
          <p:nvPr/>
        </p:nvSpPr>
        <p:spPr>
          <a:xfrm rot="5400000">
            <a:off x="3681493" y="3254154"/>
            <a:ext cx="1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9A26ED6-50AA-3C44-81CC-1E948DE753C4}"/>
              </a:ext>
            </a:extLst>
          </p:cNvPr>
          <p:cNvSpPr/>
          <p:nvPr/>
        </p:nvSpPr>
        <p:spPr>
          <a:xfrm rot="10800000">
            <a:off x="2834182" y="3343043"/>
            <a:ext cx="792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63061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A45B803-30D7-ED41-B4D4-34945C77B5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1979261"/>
              </p:ext>
            </p:extLst>
          </p:nvPr>
        </p:nvGraphicFramePr>
        <p:xfrm>
          <a:off x="1206838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6838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01BD7E-A026-0A4E-972A-B18330CDC42F}"/>
              </a:ext>
            </a:extLst>
          </p:cNvPr>
          <p:cNvSpPr txBox="1"/>
          <p:nvPr/>
        </p:nvSpPr>
        <p:spPr>
          <a:xfrm>
            <a:off x="3169504" y="408020"/>
            <a:ext cx="7260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C</a:t>
            </a:r>
            <a:r>
              <a:rPr lang="en-NL" sz="2800" dirty="0"/>
              <a:t>urrent way of working (S-shape)</a:t>
            </a:r>
            <a:r>
              <a:rPr lang="nl-NL" sz="2800" dirty="0"/>
              <a:t> </a:t>
            </a:r>
            <a:r>
              <a:rPr lang="nl-NL" sz="2000" dirty="0"/>
              <a:t>(5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endParaRPr lang="en-NL" sz="20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8E5A7C2-AB51-8240-AB1C-3573C5F8B78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337B2C4-BB26-D240-A7A3-F2D3ECFE95A7}"/>
              </a:ext>
            </a:extLst>
          </p:cNvPr>
          <p:cNvSpPr/>
          <p:nvPr/>
        </p:nvSpPr>
        <p:spPr>
          <a:xfrm rot="5400000">
            <a:off x="5510054" y="4154092"/>
            <a:ext cx="36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0595C12-FD16-CC44-BF6C-27B9382F50B1}"/>
              </a:ext>
            </a:extLst>
          </p:cNvPr>
          <p:cNvSpPr/>
          <p:nvPr/>
        </p:nvSpPr>
        <p:spPr>
          <a:xfrm rot="5400000">
            <a:off x="3232584" y="2316371"/>
            <a:ext cx="140230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5CDE0CC-04F0-2346-8921-84872CC8A59E}"/>
              </a:ext>
            </a:extLst>
          </p:cNvPr>
          <p:cNvSpPr/>
          <p:nvPr/>
        </p:nvSpPr>
        <p:spPr>
          <a:xfrm>
            <a:off x="2744843" y="1424532"/>
            <a:ext cx="1268892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C738A7-2996-7945-A70E-F8175272A574}"/>
              </a:ext>
            </a:extLst>
          </p:cNvPr>
          <p:cNvSpPr txBox="1"/>
          <p:nvPr/>
        </p:nvSpPr>
        <p:spPr>
          <a:xfrm>
            <a:off x="8491090" y="2967335"/>
            <a:ext cx="3089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42 steps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36BC2C62-2C7D-3744-B2AE-FBC399A6CAEA}"/>
              </a:ext>
            </a:extLst>
          </p:cNvPr>
          <p:cNvSpPr/>
          <p:nvPr/>
        </p:nvSpPr>
        <p:spPr>
          <a:xfrm rot="16200000">
            <a:off x="1808844" y="3345126"/>
            <a:ext cx="1872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EBE754B-C547-E64D-AB43-81E876265603}"/>
              </a:ext>
            </a:extLst>
          </p:cNvPr>
          <p:cNvSpPr/>
          <p:nvPr/>
        </p:nvSpPr>
        <p:spPr>
          <a:xfrm rot="16200000">
            <a:off x="2474845" y="1885219"/>
            <a:ext cx="5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C451A105-BFC1-5640-BC16-6AA3196787D5}"/>
              </a:ext>
            </a:extLst>
          </p:cNvPr>
          <p:cNvSpPr/>
          <p:nvPr/>
        </p:nvSpPr>
        <p:spPr>
          <a:xfrm rot="16200000">
            <a:off x="5379705" y="3846370"/>
            <a:ext cx="30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6F596467-32BF-0E4F-A785-B4A7F3650CC3}"/>
              </a:ext>
            </a:extLst>
          </p:cNvPr>
          <p:cNvSpPr/>
          <p:nvPr/>
        </p:nvSpPr>
        <p:spPr>
          <a:xfrm>
            <a:off x="5070304" y="5591403"/>
            <a:ext cx="180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DE8A4639-DCB1-4F41-A2EC-81F5A0163F7B}"/>
              </a:ext>
            </a:extLst>
          </p:cNvPr>
          <p:cNvSpPr/>
          <p:nvPr/>
        </p:nvSpPr>
        <p:spPr>
          <a:xfrm rot="5400000">
            <a:off x="3213735" y="3936418"/>
            <a:ext cx="14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1D3B1AE0-F2B7-C249-AA38-403BBB2B401A}"/>
              </a:ext>
            </a:extLst>
          </p:cNvPr>
          <p:cNvSpPr/>
          <p:nvPr/>
        </p:nvSpPr>
        <p:spPr>
          <a:xfrm>
            <a:off x="4129314" y="4758408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2C064DF1-D8D3-BD48-9D19-186393832181}"/>
              </a:ext>
            </a:extLst>
          </p:cNvPr>
          <p:cNvSpPr/>
          <p:nvPr/>
        </p:nvSpPr>
        <p:spPr>
          <a:xfrm rot="5400000">
            <a:off x="4691550" y="5121881"/>
            <a:ext cx="54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5644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A45B803-30D7-ED41-B4D4-34945C77B5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6838" y="1317486"/>
          <a:ext cx="6450155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0" name="Worksheet" r:id="rId4" imgW="3136900" imgH="2451100" progId="Excel.Sheet.12">
                  <p:embed/>
                </p:oleObj>
              </mc:Choice>
              <mc:Fallback>
                <p:oleObj name="Worksheet" r:id="rId4" imgW="3136900" imgH="24511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A45B803-30D7-ED41-B4D4-34945C77B5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6838" y="1317486"/>
                        <a:ext cx="6450155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ight Arrow 6">
            <a:extLst>
              <a:ext uri="{FF2B5EF4-FFF2-40B4-BE49-F238E27FC236}">
                <a16:creationId xmlns:a16="http://schemas.microsoft.com/office/drawing/2014/main" id="{C8E5A7C2-AB51-8240-AB1C-3573C5F8B78C}"/>
              </a:ext>
            </a:extLst>
          </p:cNvPr>
          <p:cNvSpPr/>
          <p:nvPr/>
        </p:nvSpPr>
        <p:spPr>
          <a:xfrm rot="16200000">
            <a:off x="1987236" y="5162748"/>
            <a:ext cx="1518383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337B2C4-BB26-D240-A7A3-F2D3ECFE95A7}"/>
              </a:ext>
            </a:extLst>
          </p:cNvPr>
          <p:cNvSpPr/>
          <p:nvPr/>
        </p:nvSpPr>
        <p:spPr>
          <a:xfrm rot="5400000">
            <a:off x="6680054" y="2984092"/>
            <a:ext cx="12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0595C12-FD16-CC44-BF6C-27B9382F50B1}"/>
              </a:ext>
            </a:extLst>
          </p:cNvPr>
          <p:cNvSpPr/>
          <p:nvPr/>
        </p:nvSpPr>
        <p:spPr>
          <a:xfrm rot="16200000">
            <a:off x="3606567" y="3216719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5CDE0CC-04F0-2346-8921-84872CC8A59E}"/>
              </a:ext>
            </a:extLst>
          </p:cNvPr>
          <p:cNvSpPr/>
          <p:nvPr/>
        </p:nvSpPr>
        <p:spPr>
          <a:xfrm>
            <a:off x="3119305" y="3496349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36BC2C62-2C7D-3744-B2AE-FBC399A6CAEA}"/>
              </a:ext>
            </a:extLst>
          </p:cNvPr>
          <p:cNvSpPr/>
          <p:nvPr/>
        </p:nvSpPr>
        <p:spPr>
          <a:xfrm rot="16200000">
            <a:off x="1808844" y="3345126"/>
            <a:ext cx="1872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EBE754B-C547-E64D-AB43-81E876265603}"/>
              </a:ext>
            </a:extLst>
          </p:cNvPr>
          <p:cNvSpPr/>
          <p:nvPr/>
        </p:nvSpPr>
        <p:spPr>
          <a:xfrm rot="5400000">
            <a:off x="2484875" y="2894092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D31195BF-9756-7249-AF45-CDBF006ACD3F}"/>
              </a:ext>
            </a:extLst>
          </p:cNvPr>
          <p:cNvSpPr/>
          <p:nvPr/>
        </p:nvSpPr>
        <p:spPr>
          <a:xfrm rot="16200000">
            <a:off x="6350340" y="2823834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E94AA4E8-DC3A-494C-B4B8-A03913D95997}"/>
              </a:ext>
            </a:extLst>
          </p:cNvPr>
          <p:cNvSpPr/>
          <p:nvPr/>
        </p:nvSpPr>
        <p:spPr>
          <a:xfrm>
            <a:off x="4286826" y="3414767"/>
            <a:ext cx="252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F533F450-BE83-3E4C-B061-9FBC5930DC64}"/>
              </a:ext>
            </a:extLst>
          </p:cNvPr>
          <p:cNvSpPr/>
          <p:nvPr/>
        </p:nvSpPr>
        <p:spPr>
          <a:xfrm rot="5400000">
            <a:off x="3940680" y="3267894"/>
            <a:ext cx="36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5E113F-DAFB-1645-9FDE-CF405D692C3D}"/>
              </a:ext>
            </a:extLst>
          </p:cNvPr>
          <p:cNvSpPr txBox="1"/>
          <p:nvPr/>
        </p:nvSpPr>
        <p:spPr>
          <a:xfrm>
            <a:off x="3169504" y="408020"/>
            <a:ext cx="5421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/>
              <a:t>Route </a:t>
            </a:r>
            <a:r>
              <a:rPr lang="nl-NL" sz="2800" dirty="0" err="1"/>
              <a:t>with</a:t>
            </a:r>
            <a:r>
              <a:rPr lang="nl-NL" sz="2800" dirty="0"/>
              <a:t> Q </a:t>
            </a:r>
            <a:r>
              <a:rPr lang="nl-NL" sz="2800" dirty="0" err="1"/>
              <a:t>learning</a:t>
            </a:r>
            <a:r>
              <a:rPr lang="nl-NL" sz="2800" dirty="0"/>
              <a:t> </a:t>
            </a:r>
            <a:r>
              <a:rPr lang="nl-NL" sz="2000" dirty="0"/>
              <a:t>(5 </a:t>
            </a:r>
            <a:r>
              <a:rPr lang="nl-NL" sz="2000" dirty="0" err="1"/>
              <a:t>locations</a:t>
            </a:r>
            <a:r>
              <a:rPr lang="nl-NL" sz="2000" dirty="0"/>
              <a:t>)</a:t>
            </a:r>
            <a:r>
              <a:rPr lang="nl-NL" sz="2800" dirty="0"/>
              <a:t>:</a:t>
            </a:r>
            <a:endParaRPr lang="en-NL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C904E6-49C0-5D4A-859D-23C33628A5E9}"/>
              </a:ext>
            </a:extLst>
          </p:cNvPr>
          <p:cNvSpPr txBox="1"/>
          <p:nvPr/>
        </p:nvSpPr>
        <p:spPr>
          <a:xfrm>
            <a:off x="8601467" y="4260377"/>
            <a:ext cx="30897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Distance:</a:t>
            </a:r>
          </a:p>
          <a:p>
            <a:endParaRPr lang="en-NL" dirty="0"/>
          </a:p>
          <a:p>
            <a:r>
              <a:rPr lang="en-NL" dirty="0"/>
              <a:t>	32 steps</a:t>
            </a:r>
          </a:p>
          <a:p>
            <a:endParaRPr lang="en-NL" dirty="0"/>
          </a:p>
          <a:p>
            <a:r>
              <a:rPr lang="en-NL" dirty="0"/>
              <a:t>23% less!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6F9F6F-D683-8F48-A0ED-4AF486961FF5}"/>
              </a:ext>
            </a:extLst>
          </p:cNvPr>
          <p:cNvSpPr/>
          <p:nvPr/>
        </p:nvSpPr>
        <p:spPr>
          <a:xfrm>
            <a:off x="8035448" y="1468839"/>
            <a:ext cx="391958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OUTPUT Reinforcement model:</a:t>
            </a:r>
          </a:p>
          <a:p>
            <a:endParaRPr lang="en-GB" dirty="0"/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The shortest route is: </a:t>
            </a:r>
          </a:p>
          <a:p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['Depot',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'A.10.1', 'A.10.2', 'A.10.3', 'A.10.4',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'A.12.1', 'A.12.2', 'A.12.3', 'A.12.2', 'A.12.1',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A.c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'B.13.1',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'C.13.1', 'C.13.2', 'C.13.3', 'C.12.3', 'C.12.2', 'C.12.1',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C.d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B.c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'B.10.4', 'B.10.3', 'B.10.2', 'B.10.1', '</a:t>
            </a:r>
            <a:r>
              <a:rPr lang="en-GB" sz="1400" dirty="0" err="1">
                <a:solidFill>
                  <a:schemeClr val="bg1">
                    <a:lumMod val="65000"/>
                  </a:schemeClr>
                </a:solidFill>
              </a:rPr>
              <a:t>B.a</a:t>
            </a:r>
            <a:r>
              <a:rPr lang="en-GB" sz="1400" dirty="0">
                <a:solidFill>
                  <a:schemeClr val="bg1">
                    <a:lumMod val="65000"/>
                  </a:schemeClr>
                </a:solidFill>
              </a:rPr>
              <a:t>', 'Depot’]</a:t>
            </a:r>
          </a:p>
          <a:p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</a:rPr>
              <a:t>Processing time: 10 min</a:t>
            </a:r>
            <a:endParaRPr lang="en-NL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24F31EB-5CB9-0046-A155-26B4CE061F3B}"/>
              </a:ext>
            </a:extLst>
          </p:cNvPr>
          <p:cNvSpPr/>
          <p:nvPr/>
        </p:nvSpPr>
        <p:spPr>
          <a:xfrm rot="5400000">
            <a:off x="4423135" y="4154093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532124B4-26D5-4F40-8E4D-6E340FF2EA45}"/>
              </a:ext>
            </a:extLst>
          </p:cNvPr>
          <p:cNvSpPr/>
          <p:nvPr/>
        </p:nvSpPr>
        <p:spPr>
          <a:xfrm rot="5400000">
            <a:off x="4421550" y="5391881"/>
            <a:ext cx="10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07289EF9-BD88-9C47-B235-BA155C50C9EC}"/>
              </a:ext>
            </a:extLst>
          </p:cNvPr>
          <p:cNvSpPr/>
          <p:nvPr/>
        </p:nvSpPr>
        <p:spPr>
          <a:xfrm rot="10800000">
            <a:off x="5139008" y="3629764"/>
            <a:ext cx="1980000" cy="240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94098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7B3-778C-6448-B7B5-7B9E1B83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Drawbacks: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89A14-590C-F942-8D92-494E92FB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260" y="235820"/>
            <a:ext cx="6281873" cy="1359491"/>
          </a:xfrm>
        </p:spPr>
        <p:txBody>
          <a:bodyPr/>
          <a:lstStyle/>
          <a:p>
            <a:r>
              <a:rPr lang="en-NL" dirty="0"/>
              <a:t>The model will “explode” quite quickly.</a:t>
            </a:r>
          </a:p>
          <a:p>
            <a:pPr lvl="1"/>
            <a:r>
              <a:rPr lang="en-NL" dirty="0"/>
              <a:t>Number of possible routes and with that optimizations grows exponentially because order does matter!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E4646D-7D40-4E40-B255-D69C2D5F5FF7}"/>
              </a:ext>
            </a:extLst>
          </p:cNvPr>
          <p:cNvSpPr/>
          <p:nvPr/>
        </p:nvSpPr>
        <p:spPr>
          <a:xfrm>
            <a:off x="5990122" y="2769669"/>
            <a:ext cx="885524" cy="3368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>
                <a:solidFill>
                  <a:schemeClr val="tx1"/>
                </a:solidFill>
              </a:rPr>
              <a:t>Depot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0C7E66-350C-6548-ACB2-B77900458085}"/>
              </a:ext>
            </a:extLst>
          </p:cNvPr>
          <p:cNvSpPr/>
          <p:nvPr/>
        </p:nvSpPr>
        <p:spPr>
          <a:xfrm>
            <a:off x="7303288" y="2471286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9083F4-A011-6147-95A8-42FBE040059F}"/>
              </a:ext>
            </a:extLst>
          </p:cNvPr>
          <p:cNvSpPr/>
          <p:nvPr/>
        </p:nvSpPr>
        <p:spPr>
          <a:xfrm>
            <a:off x="7302605" y="3130617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AC088E-11B2-DD40-B34E-8597FCDAD2B1}"/>
              </a:ext>
            </a:extLst>
          </p:cNvPr>
          <p:cNvSpPr/>
          <p:nvPr/>
        </p:nvSpPr>
        <p:spPr>
          <a:xfrm>
            <a:off x="8337320" y="2476099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DE14DD-C779-4848-8A86-0D7644755439}"/>
              </a:ext>
            </a:extLst>
          </p:cNvPr>
          <p:cNvSpPr/>
          <p:nvPr/>
        </p:nvSpPr>
        <p:spPr>
          <a:xfrm>
            <a:off x="8337320" y="3135428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6E647C-B13B-B242-9735-3947DE2A4E2B}"/>
              </a:ext>
            </a:extLst>
          </p:cNvPr>
          <p:cNvSpPr/>
          <p:nvPr/>
        </p:nvSpPr>
        <p:spPr>
          <a:xfrm>
            <a:off x="9434881" y="2793733"/>
            <a:ext cx="885524" cy="3368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>
                <a:solidFill>
                  <a:schemeClr val="tx1"/>
                </a:solidFill>
              </a:rPr>
              <a:t>Depot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A79DCA-397D-3A41-B4E3-7E9E2E9D47EF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6875646" y="2620478"/>
            <a:ext cx="427642" cy="317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8264D11-3878-214D-B13E-538FEF8874BA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8943710" y="2962175"/>
            <a:ext cx="491171" cy="32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81BEC8-AA69-F944-9D8A-948A54C306D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6875646" y="2938111"/>
            <a:ext cx="426959" cy="341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A03D97-2967-3C40-B976-7CED9C8506EA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909678" y="2620478"/>
            <a:ext cx="427642" cy="4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398AC6-7402-0846-947D-D06A8217803B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908995" y="3279809"/>
            <a:ext cx="428325" cy="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D8AD8FB-7CD4-9A4D-BAEB-5A3B91664C9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8943710" y="2625291"/>
            <a:ext cx="491171" cy="336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91C5001C-1184-4345-86FC-E1064CEC3163}"/>
              </a:ext>
            </a:extLst>
          </p:cNvPr>
          <p:cNvSpPr txBox="1">
            <a:spLocks/>
          </p:cNvSpPr>
          <p:nvPr/>
        </p:nvSpPr>
        <p:spPr>
          <a:xfrm>
            <a:off x="5302260" y="4600723"/>
            <a:ext cx="6281873" cy="13594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</a:t>
            </a:r>
            <a:r>
              <a:rPr lang="en-NL" dirty="0"/>
              <a:t>wo locations to pick from give two possible routes (from depot to depot) and six parts of the route to optimize (every arrow).</a:t>
            </a:r>
          </a:p>
        </p:txBody>
      </p:sp>
    </p:spTree>
    <p:extLst>
      <p:ext uri="{BB962C8B-B14F-4D97-AF65-F5344CB8AC3E}">
        <p14:creationId xmlns:p14="http://schemas.microsoft.com/office/powerpoint/2010/main" val="18627534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7B3-778C-6448-B7B5-7B9E1B83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Drawbacks: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89A14-590C-F942-8D92-494E92FB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260" y="235820"/>
            <a:ext cx="6281873" cy="1359491"/>
          </a:xfrm>
        </p:spPr>
        <p:txBody>
          <a:bodyPr/>
          <a:lstStyle/>
          <a:p>
            <a:r>
              <a:rPr lang="en-NL" dirty="0"/>
              <a:t>The model will “explode” quite quickly.</a:t>
            </a:r>
          </a:p>
          <a:p>
            <a:pPr lvl="1"/>
            <a:r>
              <a:rPr lang="en-NL" dirty="0"/>
              <a:t>Number of possible routes and with that optimizations grows exponentially because order does matter!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E4646D-7D40-4E40-B255-D69C2D5F5FF7}"/>
              </a:ext>
            </a:extLst>
          </p:cNvPr>
          <p:cNvSpPr/>
          <p:nvPr/>
        </p:nvSpPr>
        <p:spPr>
          <a:xfrm>
            <a:off x="5884836" y="3164300"/>
            <a:ext cx="885524" cy="3368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>
                <a:solidFill>
                  <a:schemeClr val="tx1"/>
                </a:solidFill>
              </a:rPr>
              <a:t>Depot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0C7E66-350C-6548-ACB2-B77900458085}"/>
              </a:ext>
            </a:extLst>
          </p:cNvPr>
          <p:cNvSpPr/>
          <p:nvPr/>
        </p:nvSpPr>
        <p:spPr>
          <a:xfrm>
            <a:off x="7198002" y="2865917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9083F4-A011-6147-95A8-42FBE040059F}"/>
              </a:ext>
            </a:extLst>
          </p:cNvPr>
          <p:cNvSpPr/>
          <p:nvPr/>
        </p:nvSpPr>
        <p:spPr>
          <a:xfrm>
            <a:off x="7197319" y="3525248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AC088E-11B2-DD40-B34E-8597FCDAD2B1}"/>
              </a:ext>
            </a:extLst>
          </p:cNvPr>
          <p:cNvSpPr/>
          <p:nvPr/>
        </p:nvSpPr>
        <p:spPr>
          <a:xfrm>
            <a:off x="8203159" y="2870730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DE14DD-C779-4848-8A86-0D7644755439}"/>
              </a:ext>
            </a:extLst>
          </p:cNvPr>
          <p:cNvSpPr/>
          <p:nvPr/>
        </p:nvSpPr>
        <p:spPr>
          <a:xfrm>
            <a:off x="8203159" y="3530059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6E647C-B13B-B242-9735-3947DE2A4E2B}"/>
              </a:ext>
            </a:extLst>
          </p:cNvPr>
          <p:cNvSpPr/>
          <p:nvPr/>
        </p:nvSpPr>
        <p:spPr>
          <a:xfrm>
            <a:off x="10112314" y="3195582"/>
            <a:ext cx="885524" cy="3368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>
                <a:solidFill>
                  <a:schemeClr val="tx1"/>
                </a:solidFill>
              </a:rPr>
              <a:t>Depot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A79DCA-397D-3A41-B4E3-7E9E2E9D47EF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6770360" y="3015109"/>
            <a:ext cx="427642" cy="317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8264D11-3878-214D-B13E-538FEF8874BA}"/>
              </a:ext>
            </a:extLst>
          </p:cNvPr>
          <p:cNvCxnSpPr>
            <a:cxnSpLocks/>
            <a:stCxn id="8" idx="3"/>
            <a:endCxn id="23" idx="1"/>
          </p:cNvCxnSpPr>
          <p:nvPr/>
        </p:nvCxnSpPr>
        <p:spPr>
          <a:xfrm>
            <a:off x="8809549" y="3679251"/>
            <a:ext cx="332070" cy="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81BEC8-AA69-F944-9D8A-948A54C306D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6770360" y="3332742"/>
            <a:ext cx="426959" cy="341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A03D97-2967-3C40-B976-7CED9C8506EA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804392" y="3015109"/>
            <a:ext cx="398767" cy="4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398AC6-7402-0846-947D-D06A8217803B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803709" y="3674440"/>
            <a:ext cx="399450" cy="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D8AD8FB-7CD4-9A4D-BAEB-5A3B91664C99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>
            <a:off x="8809549" y="3019922"/>
            <a:ext cx="332070" cy="7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91C5001C-1184-4345-86FC-E1064CEC3163}"/>
              </a:ext>
            </a:extLst>
          </p:cNvPr>
          <p:cNvSpPr txBox="1">
            <a:spLocks/>
          </p:cNvSpPr>
          <p:nvPr/>
        </p:nvSpPr>
        <p:spPr>
          <a:xfrm>
            <a:off x="5302259" y="5195310"/>
            <a:ext cx="6281873" cy="13594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</a:t>
            </a:r>
            <a:r>
              <a:rPr lang="en-NL" dirty="0"/>
              <a:t>hree locations to pick from gives already six possible routes (</a:t>
            </a:r>
            <a:r>
              <a:rPr lang="en-NL" sz="1400" dirty="0"/>
              <a:t>from depot to depot</a:t>
            </a:r>
            <a:r>
              <a:rPr lang="en-NL" dirty="0"/>
              <a:t>) and 24 parts of the route to optimize (</a:t>
            </a:r>
            <a:r>
              <a:rPr lang="en-NL" sz="1400" dirty="0"/>
              <a:t>every arrow</a:t>
            </a:r>
            <a:r>
              <a:rPr lang="en-NL" dirty="0"/>
              <a:t>).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49454C-4036-7D42-81FA-047A816AEE04}"/>
              </a:ext>
            </a:extLst>
          </p:cNvPr>
          <p:cNvSpPr/>
          <p:nvPr/>
        </p:nvSpPr>
        <p:spPr>
          <a:xfrm>
            <a:off x="9141619" y="2877947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AFEE9F-F029-BB4E-A763-4EAED1BA1475}"/>
              </a:ext>
            </a:extLst>
          </p:cNvPr>
          <p:cNvSpPr/>
          <p:nvPr/>
        </p:nvSpPr>
        <p:spPr>
          <a:xfrm>
            <a:off x="9141619" y="3532466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5C1E32C-270B-D94F-8102-DABEDF7308B6}"/>
              </a:ext>
            </a:extLst>
          </p:cNvPr>
          <p:cNvCxnSpPr>
            <a:cxnSpLocks/>
            <a:stCxn id="19" idx="3"/>
            <a:endCxn id="11" idx="1"/>
          </p:cNvCxnSpPr>
          <p:nvPr/>
        </p:nvCxnSpPr>
        <p:spPr>
          <a:xfrm>
            <a:off x="9748009" y="3027139"/>
            <a:ext cx="364305" cy="336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5B1B189-469E-3640-A052-4434D5F26044}"/>
              </a:ext>
            </a:extLst>
          </p:cNvPr>
          <p:cNvCxnSpPr>
            <a:cxnSpLocks/>
            <a:stCxn id="23" idx="3"/>
            <a:endCxn id="11" idx="1"/>
          </p:cNvCxnSpPr>
          <p:nvPr/>
        </p:nvCxnSpPr>
        <p:spPr>
          <a:xfrm flipV="1">
            <a:off x="9748009" y="3364024"/>
            <a:ext cx="364305" cy="317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A516BFDE-7AA6-A04A-A149-B287A47CCC88}"/>
              </a:ext>
            </a:extLst>
          </p:cNvPr>
          <p:cNvSpPr/>
          <p:nvPr/>
        </p:nvSpPr>
        <p:spPr>
          <a:xfrm>
            <a:off x="7198002" y="1674753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E2EC8B5-A086-BC49-B6B2-327E2607F5F7}"/>
              </a:ext>
            </a:extLst>
          </p:cNvPr>
          <p:cNvSpPr/>
          <p:nvPr/>
        </p:nvSpPr>
        <p:spPr>
          <a:xfrm>
            <a:off x="7197319" y="2334084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EB9B4C6-9E6A-304D-95FA-2148B45E2988}"/>
              </a:ext>
            </a:extLst>
          </p:cNvPr>
          <p:cNvSpPr/>
          <p:nvPr/>
        </p:nvSpPr>
        <p:spPr>
          <a:xfrm>
            <a:off x="8203159" y="1679566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C97419-F571-E04B-B63C-4A067117D82B}"/>
              </a:ext>
            </a:extLst>
          </p:cNvPr>
          <p:cNvSpPr/>
          <p:nvPr/>
        </p:nvSpPr>
        <p:spPr>
          <a:xfrm>
            <a:off x="8203159" y="2338895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9A26109-A3D8-7840-A710-D0B9C910D262}"/>
              </a:ext>
            </a:extLst>
          </p:cNvPr>
          <p:cNvCxnSpPr>
            <a:cxnSpLocks/>
            <a:stCxn id="35" idx="3"/>
            <a:endCxn id="41" idx="1"/>
          </p:cNvCxnSpPr>
          <p:nvPr/>
        </p:nvCxnSpPr>
        <p:spPr>
          <a:xfrm>
            <a:off x="8809549" y="2488087"/>
            <a:ext cx="332070" cy="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991DD4B-D726-9444-8D69-8155B1CB7019}"/>
              </a:ext>
            </a:extLst>
          </p:cNvPr>
          <p:cNvCxnSpPr>
            <a:cxnSpLocks/>
            <a:stCxn id="32" idx="3"/>
            <a:endCxn id="34" idx="1"/>
          </p:cNvCxnSpPr>
          <p:nvPr/>
        </p:nvCxnSpPr>
        <p:spPr>
          <a:xfrm>
            <a:off x="7804392" y="1823945"/>
            <a:ext cx="398767" cy="4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0385E17-7BFD-E04C-944E-C024FF6D905F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>
            <a:off x="7803709" y="2483276"/>
            <a:ext cx="399450" cy="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DB56D2D-DAE2-E943-96C6-A484DA9F9051}"/>
              </a:ext>
            </a:extLst>
          </p:cNvPr>
          <p:cNvCxnSpPr>
            <a:cxnSpLocks/>
            <a:stCxn id="34" idx="3"/>
            <a:endCxn id="40" idx="1"/>
          </p:cNvCxnSpPr>
          <p:nvPr/>
        </p:nvCxnSpPr>
        <p:spPr>
          <a:xfrm>
            <a:off x="8809549" y="1828758"/>
            <a:ext cx="332070" cy="7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CE31E3DF-638C-DB4E-B8B3-05B4EF3E3EC9}"/>
              </a:ext>
            </a:extLst>
          </p:cNvPr>
          <p:cNvSpPr/>
          <p:nvPr/>
        </p:nvSpPr>
        <p:spPr>
          <a:xfrm>
            <a:off x="9141619" y="1686783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3F53592-4294-9C4E-9F39-062207FC2BD9}"/>
              </a:ext>
            </a:extLst>
          </p:cNvPr>
          <p:cNvSpPr/>
          <p:nvPr/>
        </p:nvSpPr>
        <p:spPr>
          <a:xfrm>
            <a:off x="9141619" y="2341302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D613194-6A2D-3C44-B6B1-E79CF2B5BF81}"/>
              </a:ext>
            </a:extLst>
          </p:cNvPr>
          <p:cNvSpPr/>
          <p:nvPr/>
        </p:nvSpPr>
        <p:spPr>
          <a:xfrm>
            <a:off x="7198002" y="4071519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39E8F0C-9AB4-C745-B4FB-994531DE9D9C}"/>
              </a:ext>
            </a:extLst>
          </p:cNvPr>
          <p:cNvSpPr/>
          <p:nvPr/>
        </p:nvSpPr>
        <p:spPr>
          <a:xfrm>
            <a:off x="7197319" y="4730850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1DEB33F-0707-8C43-A516-42B7A4E8E614}"/>
              </a:ext>
            </a:extLst>
          </p:cNvPr>
          <p:cNvSpPr/>
          <p:nvPr/>
        </p:nvSpPr>
        <p:spPr>
          <a:xfrm>
            <a:off x="8203159" y="4076332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AA15B73-304A-3145-8559-347ADA9BFFC7}"/>
              </a:ext>
            </a:extLst>
          </p:cNvPr>
          <p:cNvSpPr/>
          <p:nvPr/>
        </p:nvSpPr>
        <p:spPr>
          <a:xfrm>
            <a:off x="8203159" y="4735661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88A1EEC-1BD8-BF41-AD0C-6EF762A433C8}"/>
              </a:ext>
            </a:extLst>
          </p:cNvPr>
          <p:cNvCxnSpPr>
            <a:cxnSpLocks/>
            <a:stCxn id="45" idx="3"/>
            <a:endCxn id="51" idx="1"/>
          </p:cNvCxnSpPr>
          <p:nvPr/>
        </p:nvCxnSpPr>
        <p:spPr>
          <a:xfrm>
            <a:off x="8809549" y="4884853"/>
            <a:ext cx="332070" cy="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83CA6BE-880A-184A-88FB-6B3FDA5E50B0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7804392" y="4220711"/>
            <a:ext cx="398767" cy="4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63887A0-6610-AD49-91AF-F2AD3738E221}"/>
              </a:ext>
            </a:extLst>
          </p:cNvPr>
          <p:cNvCxnSpPr>
            <a:cxnSpLocks/>
            <a:stCxn id="43" idx="3"/>
            <a:endCxn id="45" idx="1"/>
          </p:cNvCxnSpPr>
          <p:nvPr/>
        </p:nvCxnSpPr>
        <p:spPr>
          <a:xfrm>
            <a:off x="7803709" y="4880042"/>
            <a:ext cx="399450" cy="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0073DA0-BB19-F248-96B8-33CA9F1D58C7}"/>
              </a:ext>
            </a:extLst>
          </p:cNvPr>
          <p:cNvCxnSpPr>
            <a:cxnSpLocks/>
            <a:stCxn id="44" idx="3"/>
            <a:endCxn id="50" idx="1"/>
          </p:cNvCxnSpPr>
          <p:nvPr/>
        </p:nvCxnSpPr>
        <p:spPr>
          <a:xfrm>
            <a:off x="8809549" y="4225524"/>
            <a:ext cx="332070" cy="7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F4108B50-38F5-7F4C-86DA-077AAD5E8C78}"/>
              </a:ext>
            </a:extLst>
          </p:cNvPr>
          <p:cNvSpPr/>
          <p:nvPr/>
        </p:nvSpPr>
        <p:spPr>
          <a:xfrm>
            <a:off x="9141619" y="4083549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5286B38-80DC-8D41-B8B4-F8C727CFD0C7}"/>
              </a:ext>
            </a:extLst>
          </p:cNvPr>
          <p:cNvSpPr/>
          <p:nvPr/>
        </p:nvSpPr>
        <p:spPr>
          <a:xfrm>
            <a:off x="9141619" y="4738068"/>
            <a:ext cx="606390" cy="29838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L</a:t>
            </a:r>
            <a:r>
              <a:rPr lang="en-NL" sz="1200" dirty="0">
                <a:solidFill>
                  <a:schemeClr val="tx1"/>
                </a:solidFill>
              </a:rPr>
              <a:t>oc 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111F73C-FCEC-0D48-8671-5A0ABB4D4109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 flipV="1">
            <a:off x="6770360" y="2483276"/>
            <a:ext cx="426959" cy="849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ECF5E0E-267E-754C-8F07-829A461DFD0F}"/>
              </a:ext>
            </a:extLst>
          </p:cNvPr>
          <p:cNvCxnSpPr>
            <a:cxnSpLocks/>
            <a:stCxn id="4" idx="3"/>
            <a:endCxn id="32" idx="1"/>
          </p:cNvCxnSpPr>
          <p:nvPr/>
        </p:nvCxnSpPr>
        <p:spPr>
          <a:xfrm flipV="1">
            <a:off x="6770360" y="1823945"/>
            <a:ext cx="427642" cy="1508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455ED22-5BCD-B943-97F2-CA4AD561CFCA}"/>
              </a:ext>
            </a:extLst>
          </p:cNvPr>
          <p:cNvCxnSpPr>
            <a:cxnSpLocks/>
            <a:stCxn id="4" idx="3"/>
            <a:endCxn id="42" idx="1"/>
          </p:cNvCxnSpPr>
          <p:nvPr/>
        </p:nvCxnSpPr>
        <p:spPr>
          <a:xfrm>
            <a:off x="6770360" y="3332742"/>
            <a:ext cx="427642" cy="88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69A9C84-F080-9542-AB97-CBF759937990}"/>
              </a:ext>
            </a:extLst>
          </p:cNvPr>
          <p:cNvCxnSpPr>
            <a:cxnSpLocks/>
            <a:stCxn id="4" idx="3"/>
            <a:endCxn id="43" idx="1"/>
          </p:cNvCxnSpPr>
          <p:nvPr/>
        </p:nvCxnSpPr>
        <p:spPr>
          <a:xfrm>
            <a:off x="6770360" y="3332742"/>
            <a:ext cx="426959" cy="1547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612217E-E902-9C43-8800-0FFBC40D93FB}"/>
              </a:ext>
            </a:extLst>
          </p:cNvPr>
          <p:cNvCxnSpPr>
            <a:cxnSpLocks/>
            <a:stCxn id="50" idx="3"/>
            <a:endCxn id="11" idx="1"/>
          </p:cNvCxnSpPr>
          <p:nvPr/>
        </p:nvCxnSpPr>
        <p:spPr>
          <a:xfrm flipV="1">
            <a:off x="9748009" y="3364024"/>
            <a:ext cx="364305" cy="868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B188DC4-00DB-9044-B6D1-5048DD9E211C}"/>
              </a:ext>
            </a:extLst>
          </p:cNvPr>
          <p:cNvCxnSpPr>
            <a:cxnSpLocks/>
            <a:stCxn id="51" idx="3"/>
            <a:endCxn id="11" idx="1"/>
          </p:cNvCxnSpPr>
          <p:nvPr/>
        </p:nvCxnSpPr>
        <p:spPr>
          <a:xfrm flipV="1">
            <a:off x="9748009" y="3364024"/>
            <a:ext cx="364305" cy="1523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71B0D66-1F46-A541-9329-D5C33296882B}"/>
              </a:ext>
            </a:extLst>
          </p:cNvPr>
          <p:cNvCxnSpPr>
            <a:cxnSpLocks/>
            <a:stCxn id="41" idx="3"/>
            <a:endCxn id="11" idx="1"/>
          </p:cNvCxnSpPr>
          <p:nvPr/>
        </p:nvCxnSpPr>
        <p:spPr>
          <a:xfrm>
            <a:off x="9748009" y="2490494"/>
            <a:ext cx="364305" cy="873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68C1A0B-B604-864E-B7BA-FA5102FE51BE}"/>
              </a:ext>
            </a:extLst>
          </p:cNvPr>
          <p:cNvCxnSpPr>
            <a:cxnSpLocks/>
            <a:stCxn id="40" idx="3"/>
            <a:endCxn id="11" idx="1"/>
          </p:cNvCxnSpPr>
          <p:nvPr/>
        </p:nvCxnSpPr>
        <p:spPr>
          <a:xfrm>
            <a:off x="9748009" y="1835975"/>
            <a:ext cx="364305" cy="1528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230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most people think: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433F6-FBDC-F14B-A7F2-FF85FF545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112" y="113954"/>
            <a:ext cx="3242981" cy="1824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0BB438-8838-D349-A60F-3D5E036DD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908" y="836365"/>
            <a:ext cx="5960135" cy="335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314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7B3-778C-6448-B7B5-7B9E1B83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Drawbacks: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89A14-590C-F942-8D92-494E92FB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260" y="235820"/>
            <a:ext cx="6281873" cy="1359491"/>
          </a:xfrm>
        </p:spPr>
        <p:txBody>
          <a:bodyPr/>
          <a:lstStyle/>
          <a:p>
            <a:r>
              <a:rPr lang="en-NL" dirty="0"/>
              <a:t>The model will “explode” quite quickly.</a:t>
            </a:r>
          </a:p>
          <a:p>
            <a:pPr lvl="1"/>
            <a:r>
              <a:rPr lang="en-NL" dirty="0"/>
              <a:t>Number of possible routes and with that optimizations grows exponentially because order does matter!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C216A3F-C300-454D-AE1F-2CDD826D52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95635"/>
              </p:ext>
            </p:extLst>
          </p:nvPr>
        </p:nvGraphicFramePr>
        <p:xfrm>
          <a:off x="5687270" y="1715780"/>
          <a:ext cx="5119572" cy="4735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416">
                  <a:extLst>
                    <a:ext uri="{9D8B030D-6E8A-4147-A177-3AD203B41FA5}">
                      <a16:colId xmlns:a16="http://schemas.microsoft.com/office/drawing/2014/main" val="2970244952"/>
                    </a:ext>
                  </a:extLst>
                </a:gridCol>
                <a:gridCol w="1780674">
                  <a:extLst>
                    <a:ext uri="{9D8B030D-6E8A-4147-A177-3AD203B41FA5}">
                      <a16:colId xmlns:a16="http://schemas.microsoft.com/office/drawing/2014/main" val="612617008"/>
                    </a:ext>
                  </a:extLst>
                </a:gridCol>
                <a:gridCol w="2211482">
                  <a:extLst>
                    <a:ext uri="{9D8B030D-6E8A-4147-A177-3AD203B41FA5}">
                      <a16:colId xmlns:a16="http://schemas.microsoft.com/office/drawing/2014/main" val="3621868591"/>
                    </a:ext>
                  </a:extLst>
                </a:gridCol>
              </a:tblGrid>
              <a:tr h="620335">
                <a:tc>
                  <a:txBody>
                    <a:bodyPr/>
                    <a:lstStyle/>
                    <a:p>
                      <a:r>
                        <a:rPr lang="en-GB" sz="1400" dirty="0"/>
                        <a:t>L</a:t>
                      </a:r>
                      <a:r>
                        <a:rPr lang="en-NL" sz="1400" dirty="0"/>
                        <a:t>ocations to visit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r>
                        <a:rPr lang="en-NL" sz="1400" dirty="0"/>
                        <a:t>ossible routes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400" dirty="0"/>
                        <a:t># optimizations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465042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881389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073603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67941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14535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720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632367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5 040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84028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5 040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40 320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69988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40 320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362 880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969045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362 880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3 628 800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6603420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3 628 800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39 916 800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985463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39 916 800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479 001 600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994576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479 001 600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6 227 020 800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093342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6 227 020 800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87 178 291 200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63233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87 178 291 200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1 307 674 368 000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282002"/>
                  </a:ext>
                </a:extLst>
              </a:tr>
              <a:tr h="248134"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1 307 674 368 000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200" dirty="0"/>
                        <a:t>20 922 789 888 000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127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32480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7B3-778C-6448-B7B5-7B9E1B83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Drawbacks: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89A14-590C-F942-8D92-494E92FB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260" y="235820"/>
            <a:ext cx="6281873" cy="1359491"/>
          </a:xfrm>
        </p:spPr>
        <p:txBody>
          <a:bodyPr/>
          <a:lstStyle/>
          <a:p>
            <a:r>
              <a:rPr lang="en-NL" dirty="0"/>
              <a:t>The model will “explode” quite quickly.</a:t>
            </a:r>
          </a:p>
          <a:p>
            <a:pPr lvl="1"/>
            <a:r>
              <a:rPr lang="en-NL" dirty="0"/>
              <a:t>Number of possible routes and with that optimizations grows exponentially because order does matter!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C216A3F-C300-454D-AE1F-2CDD826D52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080367"/>
              </p:ext>
            </p:extLst>
          </p:nvPr>
        </p:nvGraphicFramePr>
        <p:xfrm>
          <a:off x="5871411" y="2038074"/>
          <a:ext cx="4928135" cy="2408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8702">
                  <a:extLst>
                    <a:ext uri="{9D8B030D-6E8A-4147-A177-3AD203B41FA5}">
                      <a16:colId xmlns:a16="http://schemas.microsoft.com/office/drawing/2014/main" val="2970244952"/>
                    </a:ext>
                  </a:extLst>
                </a:gridCol>
                <a:gridCol w="2939433">
                  <a:extLst>
                    <a:ext uri="{9D8B030D-6E8A-4147-A177-3AD203B41FA5}">
                      <a16:colId xmlns:a16="http://schemas.microsoft.com/office/drawing/2014/main" val="612617008"/>
                    </a:ext>
                  </a:extLst>
                </a:gridCol>
              </a:tblGrid>
              <a:tr h="732171">
                <a:tc>
                  <a:txBody>
                    <a:bodyPr/>
                    <a:lstStyle/>
                    <a:p>
                      <a:r>
                        <a:rPr lang="en-GB" sz="1600" dirty="0"/>
                        <a:t>L</a:t>
                      </a:r>
                      <a:r>
                        <a:rPr lang="en-NL" sz="1600" dirty="0"/>
                        <a:t>ocations to visit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600" dirty="0" err="1"/>
                        <a:t>Measured</a:t>
                      </a:r>
                      <a:r>
                        <a:rPr lang="nl-NL" sz="1600" dirty="0"/>
                        <a:t> processing time</a:t>
                      </a:r>
                      <a:endParaRPr lang="en-N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465042"/>
                  </a:ext>
                </a:extLst>
              </a:tr>
              <a:tr h="323775"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2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881389"/>
                  </a:ext>
                </a:extLst>
              </a:tr>
              <a:tr h="323775"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7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073603"/>
                  </a:ext>
                </a:extLst>
              </a:tr>
              <a:tr h="323775"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25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67941"/>
                  </a:ext>
                </a:extLst>
              </a:tr>
              <a:tr h="323775"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2 min and a 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14535"/>
                  </a:ext>
                </a:extLst>
              </a:tr>
              <a:tr h="323775">
                <a:tc>
                  <a:txBody>
                    <a:bodyPr/>
                    <a:lstStyle/>
                    <a:p>
                      <a:pPr algn="r"/>
                      <a:r>
                        <a:rPr lang="en-NL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A</a:t>
                      </a:r>
                      <a:r>
                        <a:rPr lang="en-NL" sz="1600" dirty="0"/>
                        <a:t>lmost 10 minutes…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632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117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7B3-778C-6448-B7B5-7B9E1B83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89A14-590C-F942-8D92-494E92FB3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6264" y="313017"/>
            <a:ext cx="6281873" cy="1359491"/>
          </a:xfrm>
        </p:spPr>
        <p:txBody>
          <a:bodyPr/>
          <a:lstStyle/>
          <a:p>
            <a:r>
              <a:rPr lang="en-NL" dirty="0"/>
              <a:t>Explore possibilites of Deep Q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8DFA5-AA2A-B347-AF89-1F635F548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417" y="1672508"/>
            <a:ext cx="6735566" cy="441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731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7E09-97BF-1948-A27F-B11D71D9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DB66A-D192-ED43-A1FF-217CDE85B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L" sz="4800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77796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most people think: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433F6-FBDC-F14B-A7F2-FF85FF545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112" y="113954"/>
            <a:ext cx="3242981" cy="1824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0BB438-8838-D349-A60F-3D5E036DD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565" y="836365"/>
            <a:ext cx="4232478" cy="23807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6F49CC-3D57-7C44-ACF5-4419D3187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7467" y="2723949"/>
            <a:ext cx="6832925" cy="372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39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Real life: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FE62F0-803D-E64B-9318-2817B0829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768" y="492984"/>
            <a:ext cx="3864232" cy="579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4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Real life: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FE62F0-803D-E64B-9318-2817B0829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6892" y="492984"/>
            <a:ext cx="2636108" cy="39541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087E75-74A1-C04B-A79E-A0EB2996F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318" y="151078"/>
            <a:ext cx="6439652" cy="429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2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B650-5492-0146-8FAA-DA8B4E6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Real life: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087E75-74A1-C04B-A79E-A0EB2996F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318" y="151079"/>
            <a:ext cx="4325730" cy="2885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FE62F0-803D-E64B-9318-2817B0829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6892" y="492984"/>
            <a:ext cx="2636108" cy="39541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13E490-DFDE-9D45-AC29-85BB163CA1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7310" y="2324404"/>
            <a:ext cx="6225804" cy="415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3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2E8E-053D-1549-AFA6-60995C01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Some numbers: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D7689-DF16-8345-9B5D-7C80031236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L" dirty="0"/>
              <a:t>Around 65% of the costs made in a manual operated warehouse are spend on order picking labor costs.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47DDF-DE5F-3D4D-BBE7-0CA4B63540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0815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2E8E-053D-1549-AFA6-60995C01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Some numbers: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D7689-DF16-8345-9B5D-7C80031236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L" dirty="0"/>
              <a:t>Around 65% of the costs made in a manual operated warehouse are spend on order picking labor costs.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47DDF-DE5F-3D4D-BBE7-0CA4B63540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D50B7-4F4E-FB4A-94FA-280E71E7C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246" y="1892300"/>
            <a:ext cx="52197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50347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1114</Words>
  <Application>Microsoft Macintosh PowerPoint</Application>
  <PresentationFormat>Widescreen</PresentationFormat>
  <Paragraphs>228</Paragraphs>
  <Slides>33</Slides>
  <Notes>33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Calibri Light</vt:lpstr>
      <vt:lpstr>Rockwell</vt:lpstr>
      <vt:lpstr>Wingdings</vt:lpstr>
      <vt:lpstr>Atlas</vt:lpstr>
      <vt:lpstr>Worksheet</vt:lpstr>
      <vt:lpstr>Optimizing Orderpicking Routes </vt:lpstr>
      <vt:lpstr>What most people think:</vt:lpstr>
      <vt:lpstr>What most people think:</vt:lpstr>
      <vt:lpstr>What most people think:</vt:lpstr>
      <vt:lpstr>Real life:</vt:lpstr>
      <vt:lpstr>Real life:</vt:lpstr>
      <vt:lpstr>Real life:</vt:lpstr>
      <vt:lpstr>Some numbers:</vt:lpstr>
      <vt:lpstr>Some numbers:</vt:lpstr>
      <vt:lpstr>PowerPoint Presentation</vt:lpstr>
      <vt:lpstr>PowerPoint Presentation</vt:lpstr>
      <vt:lpstr>PowerPoint Presentation</vt:lpstr>
      <vt:lpstr>Some numbers about my data:</vt:lpstr>
      <vt:lpstr>PowerPoint Presentation</vt:lpstr>
      <vt:lpstr>Reinforcement Learning</vt:lpstr>
      <vt:lpstr>Reinforcement Learning Q learning</vt:lpstr>
      <vt:lpstr>Reinforcement Learning Q learning</vt:lpstr>
      <vt:lpstr>My setup:</vt:lpstr>
      <vt:lpstr>PowerPoint Presentation</vt:lpstr>
      <vt:lpstr>PowerPoint Presentation</vt:lpstr>
      <vt:lpstr>PowerPoint Presentation</vt:lpstr>
      <vt:lpstr>Small demonstration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Drawbacks:</vt:lpstr>
      <vt:lpstr>Drawbacks:</vt:lpstr>
      <vt:lpstr>Drawbacks:</vt:lpstr>
      <vt:lpstr>Drawbacks:</vt:lpstr>
      <vt:lpstr>Next steps: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Orderpicking </dc:title>
  <dc:creator>Vincent van Dijk</dc:creator>
  <cp:lastModifiedBy>Vincent van Dijk</cp:lastModifiedBy>
  <cp:revision>31</cp:revision>
  <cp:lastPrinted>2020-07-09T19:51:28Z</cp:lastPrinted>
  <dcterms:created xsi:type="dcterms:W3CDTF">2020-07-09T10:02:52Z</dcterms:created>
  <dcterms:modified xsi:type="dcterms:W3CDTF">2020-07-10T05:50:52Z</dcterms:modified>
</cp:coreProperties>
</file>

<file path=docProps/thumbnail.jpeg>
</file>